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10" r:id="rId2"/>
    <p:sldId id="288" r:id="rId3"/>
    <p:sldId id="285" r:id="rId4"/>
    <p:sldId id="287" r:id="rId5"/>
    <p:sldId id="304" r:id="rId6"/>
    <p:sldId id="305" r:id="rId7"/>
    <p:sldId id="262" r:id="rId8"/>
    <p:sldId id="306" r:id="rId9"/>
    <p:sldId id="263" r:id="rId10"/>
    <p:sldId id="298" r:id="rId11"/>
    <p:sldId id="272" r:id="rId12"/>
    <p:sldId id="308" r:id="rId13"/>
    <p:sldId id="309" r:id="rId14"/>
    <p:sldId id="307" r:id="rId15"/>
    <p:sldId id="31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 autoAdjust="0"/>
    <p:restoredTop sz="94660"/>
  </p:normalViewPr>
  <p:slideViewPr>
    <p:cSldViewPr>
      <p:cViewPr varScale="1">
        <p:scale>
          <a:sx n="83" d="100"/>
          <a:sy n="83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Bogdanov\Documents\Briefs%20and%20articles\ABF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Bogdanov\Documents\Briefs%20and%20articles\&#1072;&#1083;&#1090;&#1077;&#1088;&#1085;&#1072;&#1090;&#1080;&#1074;&#1077;&#1085;%20&#1089;&#1083;&#1072;&#1081;&#1076;&#1086;&#1074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.Bogdanov\Documents\Briefs%20and%20articles\Investment%20in%20GDP%202000-2020%20EU.xls" TargetMode="External"/><Relationship Id="rId1" Type="http://schemas.openxmlformats.org/officeDocument/2006/relationships/image" Target="../media/image5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Bogdanov\Documents\Briefs%20and%20articles\Investment%20and%20exports%20growth%20nama_10_gdp__custom_5582596_page_spread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Bogdanov\Documents\Briefs%20and%20articles\&#1072;&#1083;&#1090;&#1077;&#1088;&#1085;&#1072;&#1090;&#1080;&#1074;&#1077;&#1085;%20&#1089;&#1083;&#1072;&#1081;&#1076;&#1086;&#1074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Bogdanov\Documents\Briefs%20and%20articles\&#1072;&#1083;&#1090;&#1077;&#1088;&#1085;&#1072;&#1090;&#1080;&#1074;&#1077;&#1085;%20&#1089;&#1083;&#1072;&#1081;&#1076;&#1086;&#1074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БВП, ръст % спрямо същия период на предходната година</a:t>
            </a: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GDP!$A$2</c:f>
              <c:strCache>
                <c:ptCount val="1"/>
                <c:pt idx="0">
                  <c:v>Евро зона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GDP!$F$1:$X$1</c:f>
              <c:strCache>
                <c:ptCount val="1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</c:strCache>
            </c:strRef>
          </c:cat>
          <c:val>
            <c:numRef>
              <c:f>GDP!$F$2:$X$2</c:f>
              <c:numCache>
                <c:formatCode>General</c:formatCode>
                <c:ptCount val="19"/>
                <c:pt idx="0">
                  <c:v>1.7</c:v>
                </c:pt>
                <c:pt idx="1">
                  <c:v>1.4</c:v>
                </c:pt>
                <c:pt idx="2">
                  <c:v>2.2000000000000002</c:v>
                </c:pt>
                <c:pt idx="3">
                  <c:v>1.1000000000000001</c:v>
                </c:pt>
                <c:pt idx="4">
                  <c:v>-2.7</c:v>
                </c:pt>
                <c:pt idx="5">
                  <c:v>-14.2</c:v>
                </c:pt>
                <c:pt idx="6">
                  <c:v>-3.9</c:v>
                </c:pt>
                <c:pt idx="7">
                  <c:v>-3.5</c:v>
                </c:pt>
                <c:pt idx="8">
                  <c:v>-0.2</c:v>
                </c:pt>
                <c:pt idx="9">
                  <c:v>15.1</c:v>
                </c:pt>
                <c:pt idx="10">
                  <c:v>4.5999999999999996</c:v>
                </c:pt>
                <c:pt idx="11">
                  <c:v>5.0999999999999996</c:v>
                </c:pt>
                <c:pt idx="12">
                  <c:v>5.6</c:v>
                </c:pt>
                <c:pt idx="13">
                  <c:v>4.2</c:v>
                </c:pt>
                <c:pt idx="14">
                  <c:v>2.4</c:v>
                </c:pt>
                <c:pt idx="15">
                  <c:v>1.4</c:v>
                </c:pt>
                <c:pt idx="16">
                  <c:v>1.4</c:v>
                </c:pt>
                <c:pt idx="17">
                  <c:v>0.2</c:v>
                </c:pt>
                <c:pt idx="18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D-4C0D-8E62-261D45EADF1E}"/>
            </c:ext>
          </c:extLst>
        </c:ser>
        <c:ser>
          <c:idx val="1"/>
          <c:order val="1"/>
          <c:tx>
            <c:strRef>
              <c:f>GDP!$A$3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GDP!$F$1:$X$1</c:f>
              <c:strCache>
                <c:ptCount val="1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</c:strCache>
            </c:strRef>
          </c:cat>
          <c:val>
            <c:numRef>
              <c:f>GDP!$F$3:$X$3</c:f>
              <c:numCache>
                <c:formatCode>General</c:formatCode>
                <c:ptCount val="19"/>
                <c:pt idx="0">
                  <c:v>5.0999999999999996</c:v>
                </c:pt>
                <c:pt idx="1">
                  <c:v>4.3</c:v>
                </c:pt>
                <c:pt idx="2">
                  <c:v>3.4</c:v>
                </c:pt>
                <c:pt idx="3">
                  <c:v>3.6</c:v>
                </c:pt>
                <c:pt idx="4">
                  <c:v>-0.9</c:v>
                </c:pt>
                <c:pt idx="5">
                  <c:v>-8.9</c:v>
                </c:pt>
                <c:pt idx="6">
                  <c:v>-2.1</c:v>
                </c:pt>
                <c:pt idx="7">
                  <c:v>-3.8</c:v>
                </c:pt>
                <c:pt idx="8">
                  <c:v>3.7</c:v>
                </c:pt>
                <c:pt idx="9">
                  <c:v>7.1</c:v>
                </c:pt>
                <c:pt idx="10">
                  <c:v>8.6</c:v>
                </c:pt>
                <c:pt idx="11">
                  <c:v>10.3</c:v>
                </c:pt>
                <c:pt idx="12">
                  <c:v>5</c:v>
                </c:pt>
                <c:pt idx="13">
                  <c:v>4.2</c:v>
                </c:pt>
                <c:pt idx="14">
                  <c:v>3.3</c:v>
                </c:pt>
                <c:pt idx="15">
                  <c:v>3.6</c:v>
                </c:pt>
                <c:pt idx="16">
                  <c:v>2.2000000000000002</c:v>
                </c:pt>
                <c:pt idx="17">
                  <c:v>1.9</c:v>
                </c:pt>
                <c:pt idx="18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D-4C0D-8E62-261D45EAD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721616"/>
        <c:axId val="562731184"/>
      </c:lineChart>
      <c:catAx>
        <c:axId val="56272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31184"/>
        <c:crosses val="autoZero"/>
        <c:auto val="1"/>
        <c:lblAlgn val="ctr"/>
        <c:lblOffset val="100"/>
        <c:noMultiLvlLbl val="0"/>
      </c:catAx>
      <c:valAx>
        <c:axId val="562731184"/>
        <c:scaling>
          <c:orientation val="minMax"/>
          <c:max val="1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2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Бюджетно </a:t>
            </a:r>
            <a:r>
              <a:rPr lang="bg-BG" smtClean="0"/>
              <a:t>салдо, </a:t>
            </a:r>
            <a:r>
              <a:rPr lang="bg-BG" dirty="0"/>
              <a:t>% от БВП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Евро зона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Sheet2!$K$3:$Q$3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  <c:pt idx="5">
                  <c:v>2024*</c:v>
                </c:pt>
                <c:pt idx="6">
                  <c:v>2025*</c:v>
                </c:pt>
              </c:strCache>
            </c:strRef>
          </c:cat>
          <c:val>
            <c:numRef>
              <c:f>Sheet2!$K$4:$Q$4</c:f>
              <c:numCache>
                <c:formatCode>General</c:formatCode>
                <c:ptCount val="7"/>
                <c:pt idx="0">
                  <c:v>-0.6</c:v>
                </c:pt>
                <c:pt idx="1">
                  <c:v>-7.1</c:v>
                </c:pt>
                <c:pt idx="2">
                  <c:v>-5.3</c:v>
                </c:pt>
                <c:pt idx="3">
                  <c:v>-3.6</c:v>
                </c:pt>
                <c:pt idx="4">
                  <c:v>-3.2</c:v>
                </c:pt>
                <c:pt idx="5">
                  <c:v>-2.8</c:v>
                </c:pt>
                <c:pt idx="6">
                  <c:v>-2.7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6-4D75-8EAF-EB71DB4DFC53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България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Sheet2!$K$3:$Q$3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  <c:pt idx="5">
                  <c:v>2024*</c:v>
                </c:pt>
                <c:pt idx="6">
                  <c:v>2025*</c:v>
                </c:pt>
              </c:strCache>
            </c:strRef>
          </c:cat>
          <c:val>
            <c:numRef>
              <c:f>Sheet2!$K$5:$Q$5</c:f>
              <c:numCache>
                <c:formatCode>General</c:formatCode>
                <c:ptCount val="7"/>
                <c:pt idx="0">
                  <c:v>2.1</c:v>
                </c:pt>
                <c:pt idx="1">
                  <c:v>-3.8</c:v>
                </c:pt>
                <c:pt idx="2">
                  <c:v>-3.9</c:v>
                </c:pt>
                <c:pt idx="3">
                  <c:v>-2.8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6-4D75-8EAF-EB71DB4DF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971536"/>
        <c:axId val="702981520"/>
      </c:barChart>
      <c:catAx>
        <c:axId val="7029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981520"/>
        <c:crosses val="autoZero"/>
        <c:auto val="1"/>
        <c:lblAlgn val="ctr"/>
        <c:lblOffset val="100"/>
        <c:noMultiLvlLbl val="0"/>
      </c:catAx>
      <c:valAx>
        <c:axId val="70298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97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b="1" smtClean="0"/>
              <a:t>Бруто капиталообразуване,</a:t>
            </a:r>
            <a:r>
              <a:rPr lang="bg-BG" b="1" baseline="0" smtClean="0"/>
              <a:t> </a:t>
            </a:r>
            <a:r>
              <a:rPr lang="bg-BG" b="1" dirty="0" smtClean="0"/>
              <a:t>% </a:t>
            </a:r>
            <a:r>
              <a:rPr lang="bg-BG" b="1" dirty="0"/>
              <a:t>от БВП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12339535070889E-2"/>
          <c:y val="0.14374539684440585"/>
          <c:w val="0.87641235031678122"/>
          <c:h val="0.69931509038415784"/>
        </c:manualLayout>
      </c:layout>
      <c:areaChart>
        <c:grouping val="stack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 w="25400">
              <a:noFill/>
            </a:ln>
          </c:spPr>
          <c:cat>
            <c:strRef>
              <c:f>Sheet1!$M$15:$X$15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Sheet1!$M$16:$X$16</c:f>
              <c:numCache>
                <c:formatCode>General</c:formatCode>
                <c:ptCount val="12"/>
                <c:pt idx="0">
                  <c:v>18.5</c:v>
                </c:pt>
                <c:pt idx="1">
                  <c:v>17.3</c:v>
                </c:pt>
                <c:pt idx="2">
                  <c:v>18.399999999999999</c:v>
                </c:pt>
                <c:pt idx="3">
                  <c:v>18.899999999999999</c:v>
                </c:pt>
                <c:pt idx="4">
                  <c:v>18.7</c:v>
                </c:pt>
                <c:pt idx="5">
                  <c:v>17.399999999999999</c:v>
                </c:pt>
                <c:pt idx="6">
                  <c:v>17.5</c:v>
                </c:pt>
                <c:pt idx="7">
                  <c:v>18.2</c:v>
                </c:pt>
                <c:pt idx="8">
                  <c:v>18.3</c:v>
                </c:pt>
                <c:pt idx="9">
                  <c:v>18.3</c:v>
                </c:pt>
                <c:pt idx="10">
                  <c:v>16.3</c:v>
                </c:pt>
                <c:pt idx="11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6-4D5C-B834-583D710E26D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Страни от ЦИЕ (диапазон)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dLbls>
            <c:dLbl>
              <c:idx val="0"/>
              <c:layout>
                <c:manualLayout>
                  <c:x val="0.16865417376490627"/>
                  <c:y val="-6.46387832699620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8194207836458"/>
                      <c:h val="0.173441214334900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A6-4D5C-B834-583D710E26D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Sheet1!$M$15:$X$15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Sheet1!$M$17:$X$17</c:f>
              <c:numCache>
                <c:formatCode>General</c:formatCode>
                <c:ptCount val="12"/>
                <c:pt idx="0">
                  <c:v>8.6999999999999993</c:v>
                </c:pt>
                <c:pt idx="1">
                  <c:v>11.399999999999999</c:v>
                </c:pt>
                <c:pt idx="2">
                  <c:v>9.5</c:v>
                </c:pt>
                <c:pt idx="3">
                  <c:v>6.8000000000000007</c:v>
                </c:pt>
                <c:pt idx="4">
                  <c:v>7.8000000000000007</c:v>
                </c:pt>
                <c:pt idx="5">
                  <c:v>7.5</c:v>
                </c:pt>
                <c:pt idx="6">
                  <c:v>8.3999999999999986</c:v>
                </c:pt>
                <c:pt idx="7">
                  <c:v>8.1000000000000014</c:v>
                </c:pt>
                <c:pt idx="8">
                  <c:v>8.8000000000000007</c:v>
                </c:pt>
                <c:pt idx="9">
                  <c:v>11.5</c:v>
                </c:pt>
                <c:pt idx="10">
                  <c:v>12.899999999999999</c:v>
                </c:pt>
                <c:pt idx="1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6-4D5C-B834-583D710E2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24832"/>
        <c:axId val="1"/>
      </c:areaChart>
      <c:lineChart>
        <c:grouping val="standard"/>
        <c:varyColors val="0"/>
        <c:ser>
          <c:idx val="2"/>
          <c:order val="2"/>
          <c:tx>
            <c:strRef>
              <c:f>Sheet1!$A$19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Sheet1!$B$15:$V$15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Sheet1!$M$19:$X$19</c:f>
              <c:numCache>
                <c:formatCode>General</c:formatCode>
                <c:ptCount val="12"/>
                <c:pt idx="0">
                  <c:v>20.8</c:v>
                </c:pt>
                <c:pt idx="1">
                  <c:v>21.1</c:v>
                </c:pt>
                <c:pt idx="2">
                  <c:v>21.2</c:v>
                </c:pt>
                <c:pt idx="3">
                  <c:v>21.1</c:v>
                </c:pt>
                <c:pt idx="4">
                  <c:v>20.9</c:v>
                </c:pt>
                <c:pt idx="5">
                  <c:v>18.399999999999999</c:v>
                </c:pt>
                <c:pt idx="6">
                  <c:v>18.3</c:v>
                </c:pt>
                <c:pt idx="7">
                  <c:v>18.8</c:v>
                </c:pt>
                <c:pt idx="8">
                  <c:v>18.600000000000001</c:v>
                </c:pt>
                <c:pt idx="9">
                  <c:v>19.100000000000001</c:v>
                </c:pt>
                <c:pt idx="10">
                  <c:v>16.3</c:v>
                </c:pt>
                <c:pt idx="11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A6-4D5C-B834-583D710E26DD}"/>
            </c:ext>
          </c:extLst>
        </c:ser>
        <c:ser>
          <c:idx val="3"/>
          <c:order val="3"/>
          <c:tx>
            <c:strRef>
              <c:f>Sheet1!$A$17</c:f>
              <c:strCache>
                <c:ptCount val="1"/>
                <c:pt idx="0">
                  <c:v>Страни от ЦИЕ (диапазон)</c:v>
                </c:pt>
              </c:strCache>
            </c:strRef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EDA6-4D5C-B834-583D710E2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24832"/>
        <c:axId val="1"/>
      </c:lineChart>
      <c:catAx>
        <c:axId val="6845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32"/>
          <c:min val="1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8452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dirty="0"/>
              <a:t>Бруто </a:t>
            </a:r>
            <a:r>
              <a:rPr lang="bg-BG" b="1" dirty="0" err="1"/>
              <a:t>капиталообразуване</a:t>
            </a:r>
            <a:endParaRPr lang="en-US" b="1"/>
          </a:p>
          <a:p>
            <a:pPr>
              <a:defRPr/>
            </a:pPr>
            <a:r>
              <a:rPr lang="bg-BG" b="1"/>
              <a:t>Реален </a:t>
            </a:r>
            <a:r>
              <a:rPr lang="bg-BG" b="1" smtClean="0"/>
              <a:t>индекс, </a:t>
            </a:r>
            <a:r>
              <a:rPr lang="bg-BG" b="1"/>
              <a:t>2010 = 100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'[Investment and exports growth nama_10_gdp__custom_5582596_page_spreadsheet.xlsx]Sheet 1'!$B$13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'[Investment and exports growth nama_10_gdp__custom_5582596_page_spreadsheet.xlsx]Sheet 1'!$M$8:$Y$8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'[Investment and exports growth nama_10_gdp__custom_5582596_page_spreadsheet.xlsx]Sheet 1'!$M$13:$Y$13</c:f>
              <c:numCache>
                <c:formatCode>0</c:formatCode>
                <c:ptCount val="13"/>
                <c:pt idx="0">
                  <c:v>100</c:v>
                </c:pt>
                <c:pt idx="1">
                  <c:v>95.596999999999994</c:v>
                </c:pt>
                <c:pt idx="2">
                  <c:v>97.337999999999994</c:v>
                </c:pt>
                <c:pt idx="3">
                  <c:v>97.867999999999995</c:v>
                </c:pt>
                <c:pt idx="4">
                  <c:v>101.27200000000001</c:v>
                </c:pt>
                <c:pt idx="5">
                  <c:v>103.962</c:v>
                </c:pt>
                <c:pt idx="6">
                  <c:v>97.072999999999993</c:v>
                </c:pt>
                <c:pt idx="7">
                  <c:v>100.209</c:v>
                </c:pt>
                <c:pt idx="8">
                  <c:v>105.624</c:v>
                </c:pt>
                <c:pt idx="9">
                  <c:v>110.408</c:v>
                </c:pt>
                <c:pt idx="10">
                  <c:v>111.065</c:v>
                </c:pt>
                <c:pt idx="11">
                  <c:v>101.81399999999999</c:v>
                </c:pt>
                <c:pt idx="12">
                  <c:v>97.385000000000005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D8-495A-929A-F955605FECBD}"/>
            </c:ext>
          </c:extLst>
        </c:ser>
        <c:ser>
          <c:idx val="1"/>
          <c:order val="1"/>
          <c:tx>
            <c:strRef>
              <c:f>'[Investment and exports growth nama_10_gdp__custom_5582596_page_spreadsheet.xlsx]Sheet 1'!$B$14</c:f>
              <c:strCache>
                <c:ptCount val="1"/>
                <c:pt idx="0">
                  <c:v>Литва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'[Investment and exports growth nama_10_gdp__custom_5582596_page_spreadsheet.xlsx]Sheet 1'!$M$8:$Y$8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'[Investment and exports growth nama_10_gdp__custom_5582596_page_spreadsheet.xlsx]Sheet 1'!$M$14:$Y$14</c:f>
              <c:numCache>
                <c:formatCode>0</c:formatCode>
                <c:ptCount val="13"/>
                <c:pt idx="0">
                  <c:v>100</c:v>
                </c:pt>
                <c:pt idx="1">
                  <c:v>120.14700000000001</c:v>
                </c:pt>
                <c:pt idx="2">
                  <c:v>118.01</c:v>
                </c:pt>
                <c:pt idx="3">
                  <c:v>127.804</c:v>
                </c:pt>
                <c:pt idx="4">
                  <c:v>135.10599999999999</c:v>
                </c:pt>
                <c:pt idx="5">
                  <c:v>141.666</c:v>
                </c:pt>
                <c:pt idx="6">
                  <c:v>146.447</c:v>
                </c:pt>
                <c:pt idx="7">
                  <c:v>159.48699999999999</c:v>
                </c:pt>
                <c:pt idx="8">
                  <c:v>175.47399999999999</c:v>
                </c:pt>
                <c:pt idx="9">
                  <c:v>187.12</c:v>
                </c:pt>
                <c:pt idx="10">
                  <c:v>186.74100000000001</c:v>
                </c:pt>
                <c:pt idx="11">
                  <c:v>201.375</c:v>
                </c:pt>
                <c:pt idx="12">
                  <c:v>206.602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D8-495A-929A-F955605FECBD}"/>
            </c:ext>
          </c:extLst>
        </c:ser>
        <c:ser>
          <c:idx val="2"/>
          <c:order val="2"/>
          <c:tx>
            <c:strRef>
              <c:f>'[Investment and exports growth nama_10_gdp__custom_5582596_page_spreadsheet.xlsx]Sheet 1'!$B$15</c:f>
              <c:strCache>
                <c:ptCount val="1"/>
                <c:pt idx="0">
                  <c:v>Румъния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'[Investment and exports growth nama_10_gdp__custom_5582596_page_spreadsheet.xlsx]Sheet 1'!$M$8:$Y$8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'[Investment and exports growth nama_10_gdp__custom_5582596_page_spreadsheet.xlsx]Sheet 1'!$M$15:$Y$15</c:f>
              <c:numCache>
                <c:formatCode>0</c:formatCode>
                <c:ptCount val="13"/>
                <c:pt idx="0">
                  <c:v>100</c:v>
                </c:pt>
                <c:pt idx="1">
                  <c:v>108.93</c:v>
                </c:pt>
                <c:pt idx="2">
                  <c:v>111.751</c:v>
                </c:pt>
                <c:pt idx="3">
                  <c:v>105.754</c:v>
                </c:pt>
                <c:pt idx="4">
                  <c:v>111.422</c:v>
                </c:pt>
                <c:pt idx="5">
                  <c:v>120.041</c:v>
                </c:pt>
                <c:pt idx="6">
                  <c:v>117.396</c:v>
                </c:pt>
                <c:pt idx="7">
                  <c:v>123.892</c:v>
                </c:pt>
                <c:pt idx="8">
                  <c:v>123.91500000000001</c:v>
                </c:pt>
                <c:pt idx="9">
                  <c:v>139.488</c:v>
                </c:pt>
                <c:pt idx="10">
                  <c:v>141.029</c:v>
                </c:pt>
                <c:pt idx="11">
                  <c:v>143.68</c:v>
                </c:pt>
                <c:pt idx="12">
                  <c:v>156.87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D8-495A-929A-F955605FECBD}"/>
            </c:ext>
          </c:extLst>
        </c:ser>
        <c:ser>
          <c:idx val="3"/>
          <c:order val="3"/>
          <c:tx>
            <c:strRef>
              <c:f>'[Investment and exports growth nama_10_gdp__custom_5582596_page_spreadsheet.xlsx]Sheet 1'!$B$16</c:f>
              <c:strCache>
                <c:ptCount val="1"/>
                <c:pt idx="0">
                  <c:v>рав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'[Investment and exports growth nama_10_gdp__custom_5582596_page_spreadsheet.xlsx]Sheet 1'!$M$8:$Y$8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'[Investment and exports growth nama_10_gdp__custom_5582596_page_spreadsheet.xlsx]Sheet 1'!$M$16:$Y$16</c:f>
              <c:numCache>
                <c:formatCode>#,##0.##########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D8-495A-929A-F955605FE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953791"/>
        <c:axId val="1548952127"/>
      </c:lineChart>
      <c:catAx>
        <c:axId val="154895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952127"/>
        <c:crosses val="autoZero"/>
        <c:auto val="1"/>
        <c:lblAlgn val="ctr"/>
        <c:lblOffset val="100"/>
        <c:noMultiLvlLbl val="0"/>
      </c:catAx>
      <c:valAx>
        <c:axId val="1548952127"/>
        <c:scaling>
          <c:orientation val="minMax"/>
          <c:max val="210"/>
          <c:min val="9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95379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/>
              <a:t>Бюджетен дефицит, % от БВП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Sheet5!$C$9</c:f>
              <c:strCache>
                <c:ptCount val="1"/>
                <c:pt idx="0">
                  <c:v>Правителство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Sheet5!$D$8:$F$8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Sheet5!$D$9:$F$9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9-4E3A-82BB-A26F70EB8AA7}"/>
            </c:ext>
          </c:extLst>
        </c:ser>
        <c:ser>
          <c:idx val="1"/>
          <c:order val="1"/>
          <c:tx>
            <c:strRef>
              <c:f>Sheet5!$C$10</c:f>
              <c:strCache>
                <c:ptCount val="1"/>
                <c:pt idx="0">
                  <c:v>ИПИ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Sheet5!$D$8:$F$8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Sheet5!$D$10:$F$10</c:f>
              <c:numCache>
                <c:formatCode>General</c:formatCode>
                <c:ptCount val="3"/>
                <c:pt idx="0">
                  <c:v>1.4999999999999999E-2</c:v>
                </c:pt>
                <c:pt idx="1">
                  <c:v>8.0000000000000002E-3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9-4E3A-82BB-A26F70EB8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120400"/>
        <c:axId val="1301120816"/>
      </c:barChart>
      <c:catAx>
        <c:axId val="13011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120816"/>
        <c:crosses val="autoZero"/>
        <c:auto val="1"/>
        <c:lblAlgn val="ctr"/>
        <c:lblOffset val="100"/>
        <c:noMultiLvlLbl val="0"/>
      </c:catAx>
      <c:valAx>
        <c:axId val="1301120816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1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smtClean="0"/>
              <a:t>Траектория </a:t>
            </a:r>
            <a:r>
              <a:rPr lang="bg-BG" b="1"/>
              <a:t>на дълга 2024-2026 г.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68678151038981"/>
          <c:y val="0.18273556231003044"/>
          <c:w val="0.73991678987724785"/>
          <c:h val="0.5560749587152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Sheet5!$B$18</c:f>
              <c:strCache>
                <c:ptCount val="1"/>
                <c:pt idx="0">
                  <c:v>Правителство - млн. лв.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Sheet5!$C$17:$F$17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Sheet5!$C$18:$F$18</c:f>
              <c:numCache>
                <c:formatCode>_-* #.##0\ _л_в_._-;\-* #.##0\ _л_в_._-;_-* "-"??\ _л_в_._-;_-@_-</c:formatCode>
                <c:ptCount val="4"/>
                <c:pt idx="0">
                  <c:v>40533</c:v>
                </c:pt>
                <c:pt idx="1">
                  <c:v>47952</c:v>
                </c:pt>
                <c:pt idx="2">
                  <c:v>56211</c:v>
                </c:pt>
                <c:pt idx="3">
                  <c:v>65566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F-43C9-9242-27D7A4136F48}"/>
            </c:ext>
          </c:extLst>
        </c:ser>
        <c:ser>
          <c:idx val="1"/>
          <c:order val="1"/>
          <c:tx>
            <c:strRef>
              <c:f>Sheet5!$B$19</c:f>
              <c:strCache>
                <c:ptCount val="1"/>
                <c:pt idx="0">
                  <c:v>ИПИ - млн. лв.</c:v>
                </c:pt>
              </c:strCache>
            </c:strRef>
          </c:tx>
          <c:spPr>
            <a:pattFill prst="pct3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Sheet5!$C$17:$F$17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Sheet5!$C$19:$F$19</c:f>
              <c:numCache>
                <c:formatCode>_-* #.##0\ _л_в_._-;\-* #.##0\ _л_в_._-;_-* "-"??\ _л_в_._-;_-@_-</c:formatCode>
                <c:ptCount val="4"/>
                <c:pt idx="0">
                  <c:v>0</c:v>
                </c:pt>
                <c:pt idx="1">
                  <c:v>44751</c:v>
                </c:pt>
                <c:pt idx="2">
                  <c:v>48312</c:v>
                </c:pt>
                <c:pt idx="3">
                  <c:v>50900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F-43C9-9242-27D7A4136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512768"/>
        <c:axId val="684524000"/>
      </c:barChart>
      <c:lineChart>
        <c:grouping val="standard"/>
        <c:varyColors val="0"/>
        <c:ser>
          <c:idx val="2"/>
          <c:order val="2"/>
          <c:tx>
            <c:strRef>
              <c:f>Sheet5!$B$20</c:f>
              <c:strCache>
                <c:ptCount val="1"/>
                <c:pt idx="0">
                  <c:v>Правителство - % от БВП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Sheet5!$C$17:$F$17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Sheet5!$C$20:$F$20</c:f>
              <c:numCache>
                <c:formatCode>General</c:formatCode>
                <c:ptCount val="4"/>
                <c:pt idx="0">
                  <c:v>0.21199999999999999</c:v>
                </c:pt>
                <c:pt idx="1">
                  <c:v>0.23300291545189503</c:v>
                </c:pt>
                <c:pt idx="2">
                  <c:v>0.25807236549118273</c:v>
                </c:pt>
                <c:pt idx="3">
                  <c:v>0.28339751985027473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BF-43C9-9242-27D7A4136F48}"/>
            </c:ext>
          </c:extLst>
        </c:ser>
        <c:ser>
          <c:idx val="3"/>
          <c:order val="3"/>
          <c:tx>
            <c:strRef>
              <c:f>Sheet5!$B$21</c:f>
              <c:strCache>
                <c:ptCount val="1"/>
                <c:pt idx="0">
                  <c:v>ИПИ - % от БВП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4.863221884498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BF-43C9-9242-27D7A4136F48}"/>
                </c:ext>
              </c:extLst>
            </c:dLbl>
            <c:dLbl>
              <c:idx val="2"/>
              <c:layout>
                <c:manualLayout>
                  <c:x val="0"/>
                  <c:y val="3.6474164133738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BF-43C9-9242-27D7A4136F48}"/>
                </c:ext>
              </c:extLst>
            </c:dLbl>
            <c:dLbl>
              <c:idx val="3"/>
              <c:layout>
                <c:manualLayout>
                  <c:x val="-2.6200873362445413E-2"/>
                  <c:y val="-3.242147922998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8BF-43C9-9242-27D7A4136F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Sheet5!$C$17:$F$17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Sheet5!$C$21:$F$21</c:f>
              <c:numCache>
                <c:formatCode>General</c:formatCode>
                <c:ptCount val="4"/>
                <c:pt idx="1">
                  <c:v>0.21744897959183671</c:v>
                </c:pt>
                <c:pt idx="2">
                  <c:v>0.21961087073810154</c:v>
                </c:pt>
                <c:pt idx="3">
                  <c:v>0.21569246136625961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BF-43C9-9242-27D7A4136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14016"/>
        <c:axId val="684532736"/>
      </c:lineChart>
      <c:catAx>
        <c:axId val="6845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24000"/>
        <c:crosses val="autoZero"/>
        <c:auto val="1"/>
        <c:lblAlgn val="ctr"/>
        <c:lblOffset val="100"/>
        <c:noMultiLvlLbl val="0"/>
      </c:catAx>
      <c:valAx>
        <c:axId val="684524000"/>
        <c:scaling>
          <c:orientation val="minMax"/>
          <c:max val="9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12768"/>
        <c:crosses val="autoZero"/>
        <c:crossBetween val="between"/>
      </c:valAx>
      <c:valAx>
        <c:axId val="684532736"/>
        <c:scaling>
          <c:orientation val="minMax"/>
          <c:max val="0.30000000000000004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14016"/>
        <c:crosses val="max"/>
        <c:crossBetween val="between"/>
      </c:valAx>
      <c:catAx>
        <c:axId val="68451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453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0.15673</cdr:x>
      <cdr:y>0.39895</cdr:y>
    </cdr:from>
    <cdr:to>
      <cdr:x>0.43782</cdr:x>
      <cdr:y>0.47213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200" y="1454150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1400" b="1">
              <a:solidFill>
                <a:srgbClr val="00B050"/>
              </a:solidFill>
            </a:rPr>
            <a:t>БЪЛГАРИЯ</a:t>
          </a:r>
          <a:endParaRPr lang="en-US" sz="14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0.36968</cdr:x>
      <cdr:y>0.46167</cdr:y>
    </cdr:from>
    <cdr:to>
      <cdr:x>0.50596</cdr:x>
      <cdr:y>0.58014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1377950" y="1682750"/>
          <a:ext cx="508000" cy="4318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8DFB-040C-4706-8832-C55E7499F7F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C798-8F30-4B1E-96B8-7949D2DF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7DF5-3B23-41EA-9B89-DB8A270C73CC}" type="datetimeFigureOut">
              <a:rPr lang="bg-BG" smtClean="0"/>
              <a:t>27.11.2023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4E93-A154-425C-9298-FC4F2C010C5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446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8A62-A553-4A53-8121-1266C26EDAA0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08A6-F9FB-4A77-898E-467DDC861733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4E3-9159-412F-9CDC-98B8EF677048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3724-F77E-4337-81A8-0242A7A6A232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61E-9CED-4BC6-956A-FF93538901C4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25-9EDB-4283-AD60-92CECD40D2D7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474-FFC1-4371-A0C2-F8F498A7A54D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BA8-493A-47D6-ABCD-78CDDC7CF508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4F23-8C20-4650-A505-5DB9442883B4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BD4-813B-4754-9CC6-ADAADC34220B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0DE-3DC1-419C-A95A-33499571F6BB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5090-A710-4815-B1DB-437F71B2A539}" type="datetime1">
              <a:rPr lang="en-US" smtClean="0"/>
              <a:t>11/27/2023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18E5-CE47-452C-9A35-B04A6A16DBE0}" type="slidenum">
              <a:rPr lang="bg-BG" smtClean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me.b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me.b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6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Голямото изоставане с инвестициите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10</a:t>
            </a:fld>
            <a:endParaRPr lang="bg-B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211406"/>
              </p:ext>
            </p:extLst>
          </p:nvPr>
        </p:nvGraphicFramePr>
        <p:xfrm>
          <a:off x="6168008" y="1384638"/>
          <a:ext cx="5788224" cy="47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83930"/>
              </p:ext>
            </p:extLst>
          </p:nvPr>
        </p:nvGraphicFramePr>
        <p:xfrm>
          <a:off x="839416" y="1417638"/>
          <a:ext cx="495476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6309320"/>
            <a:ext cx="843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Източник: Евростат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Незабавни ефекти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1103024" cy="4425356"/>
          </a:xfrm>
        </p:spPr>
        <p:txBody>
          <a:bodyPr>
            <a:normAutofit/>
          </a:bodyPr>
          <a:lstStyle/>
          <a:p>
            <a:r>
              <a:rPr lang="bg-BG" sz="2600" dirty="0" smtClean="0"/>
              <a:t>Мощен стимул за нови инвестиции и реинвестиране на печалбите </a:t>
            </a:r>
          </a:p>
          <a:p>
            <a:r>
              <a:rPr lang="bg-BG" sz="2600" dirty="0" smtClean="0"/>
              <a:t>Ръст на </a:t>
            </a:r>
            <a:r>
              <a:rPr lang="bg-BG" sz="2600" dirty="0" err="1" smtClean="0"/>
              <a:t>разполаемите</a:t>
            </a:r>
            <a:r>
              <a:rPr lang="bg-BG" sz="2600" dirty="0" smtClean="0"/>
              <a:t> доходи на заетите с 33% спрямо 2023 г. (при базов сценарий от около 14)</a:t>
            </a:r>
          </a:p>
          <a:p>
            <a:r>
              <a:rPr lang="bg-BG" sz="2600" dirty="0" smtClean="0"/>
              <a:t>Увеличаване на заетостта в частния сектор </a:t>
            </a:r>
          </a:p>
          <a:p>
            <a:r>
              <a:rPr lang="bg-BG" sz="2600" dirty="0" smtClean="0"/>
              <a:t>Изсветляване </a:t>
            </a:r>
            <a:r>
              <a:rPr lang="bg-BG" sz="2600" smtClean="0"/>
              <a:t>на заетост, </a:t>
            </a:r>
            <a:r>
              <a:rPr lang="bg-BG" sz="2600" dirty="0" smtClean="0"/>
              <a:t>доходи и потребление</a:t>
            </a:r>
          </a:p>
          <a:p>
            <a:r>
              <a:rPr lang="bg-BG" sz="2600" dirty="0" smtClean="0"/>
              <a:t>Премахване на бюджетния дефицит и намаление на дълга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11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Параметри на алтернативния бюджет на ИПИ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12</a:t>
            </a:fld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42594"/>
              </p:ext>
            </p:extLst>
          </p:nvPr>
        </p:nvGraphicFramePr>
        <p:xfrm>
          <a:off x="1487488" y="3933057"/>
          <a:ext cx="9577062" cy="1854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099">
                  <a:extLst>
                    <a:ext uri="{9D8B030D-6E8A-4147-A177-3AD203B41FA5}">
                      <a16:colId xmlns:a16="http://schemas.microsoft.com/office/drawing/2014/main" val="3542916980"/>
                    </a:ext>
                  </a:extLst>
                </a:gridCol>
                <a:gridCol w="2220288">
                  <a:extLst>
                    <a:ext uri="{9D8B030D-6E8A-4147-A177-3AD203B41FA5}">
                      <a16:colId xmlns:a16="http://schemas.microsoft.com/office/drawing/2014/main" val="2395082751"/>
                    </a:ext>
                  </a:extLst>
                </a:gridCol>
                <a:gridCol w="2220288">
                  <a:extLst>
                    <a:ext uri="{9D8B030D-6E8A-4147-A177-3AD203B41FA5}">
                      <a16:colId xmlns:a16="http://schemas.microsoft.com/office/drawing/2014/main" val="2534144336"/>
                    </a:ext>
                  </a:extLst>
                </a:gridCol>
                <a:gridCol w="2220288">
                  <a:extLst>
                    <a:ext uri="{9D8B030D-6E8A-4147-A177-3AD203B41FA5}">
                      <a16:colId xmlns:a16="http://schemas.microsoft.com/office/drawing/2014/main" val="1972194687"/>
                    </a:ext>
                  </a:extLst>
                </a:gridCol>
                <a:gridCol w="1458099">
                  <a:extLst>
                    <a:ext uri="{9D8B030D-6E8A-4147-A177-3AD203B41FA5}">
                      <a16:colId xmlns:a16="http://schemas.microsoft.com/office/drawing/2014/main" val="2382621815"/>
                    </a:ext>
                  </a:extLst>
                </a:gridCol>
              </a:tblGrid>
              <a:tr h="804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(очаквано)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2024 - правителство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2024 - Алтернатива на ИПИ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Ръст % </a:t>
                      </a:r>
                      <a:r>
                        <a:rPr lang="bg-BG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bg-BG" sz="15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алтернативен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3998123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Приходи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67 193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75 164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72 915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392025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Разходи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73 013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81 383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75 932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5526304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5 820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6 219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3 018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4449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5480" y="1417638"/>
            <a:ext cx="9649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200" dirty="0" smtClean="0"/>
              <a:t>По-ниски разходи – 5450 млн. лева (2,7% от БВП)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200" dirty="0" smtClean="0"/>
              <a:t>По-ниски приходи – 2250 млн. лева (1,2% от БВП)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200" dirty="0" smtClean="0"/>
              <a:t>По-нисък касов дефицит – 3200 млн. лева (1,5% от БВП)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200" dirty="0" smtClean="0"/>
              <a:t>Консолидацията е резултат от задържане на нарастването </a:t>
            </a:r>
            <a:r>
              <a:rPr lang="bg-BG" sz="2200" smtClean="0"/>
              <a:t>на разходите (те остават по-високи от 2023 г!)</a:t>
            </a:r>
            <a:endParaRPr lang="en-US" sz="22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Траектория при успешно реализиране на алтернативата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13</a:t>
            </a:fld>
            <a:endParaRPr lang="bg-B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721352"/>
              </p:ext>
            </p:extLst>
          </p:nvPr>
        </p:nvGraphicFramePr>
        <p:xfrm>
          <a:off x="609600" y="1600200"/>
          <a:ext cx="4622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110718"/>
              </p:ext>
            </p:extLst>
          </p:nvPr>
        </p:nvGraphicFramePr>
        <p:xfrm>
          <a:off x="5591944" y="1600200"/>
          <a:ext cx="55446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dirty="0" smtClean="0"/>
              <a:t>Дългосрочни ефекти и допълнителни реформи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1103024" cy="4785396"/>
          </a:xfrm>
        </p:spPr>
        <p:txBody>
          <a:bodyPr>
            <a:normAutofit fontScale="92500" lnSpcReduction="20000"/>
          </a:bodyPr>
          <a:lstStyle/>
          <a:p>
            <a:r>
              <a:rPr lang="bg-BG" sz="2600" dirty="0" smtClean="0"/>
              <a:t>Повече инвестиции и по-висока </a:t>
            </a:r>
            <a:r>
              <a:rPr lang="bg-BG" sz="2600" dirty="0"/>
              <a:t>заетост </a:t>
            </a:r>
            <a:r>
              <a:rPr lang="bg-BG" sz="2600" dirty="0" smtClean="0"/>
              <a:t>в конкурентоспособни бизнеси</a:t>
            </a:r>
          </a:p>
          <a:p>
            <a:r>
              <a:rPr lang="bg-BG" sz="2600" dirty="0" smtClean="0"/>
              <a:t>Увеличаване </a:t>
            </a:r>
            <a:r>
              <a:rPr lang="bg-BG" sz="2600" dirty="0"/>
              <a:t>на производителността и възнагражденията</a:t>
            </a:r>
          </a:p>
          <a:p>
            <a:r>
              <a:rPr lang="bg-BG" sz="2600" dirty="0"/>
              <a:t>Привличане на високотехнологични глобални </a:t>
            </a:r>
            <a:r>
              <a:rPr lang="bg-BG" sz="2600" dirty="0" smtClean="0"/>
              <a:t>лидери и </a:t>
            </a:r>
            <a:r>
              <a:rPr lang="bg-BG" sz="2600" dirty="0"/>
              <a:t>т</a:t>
            </a:r>
            <a:r>
              <a:rPr lang="bg-BG" sz="2600" dirty="0" smtClean="0"/>
              <a:t>рансформация </a:t>
            </a:r>
            <a:r>
              <a:rPr lang="bg-BG" sz="2600" dirty="0"/>
              <a:t>на </a:t>
            </a:r>
            <a:r>
              <a:rPr lang="bg-BG" sz="2600" dirty="0" smtClean="0"/>
              <a:t>българската икономика</a:t>
            </a:r>
            <a:endParaRPr lang="bg-BG" sz="2600" dirty="0"/>
          </a:p>
          <a:p>
            <a:r>
              <a:rPr lang="bg-BG" sz="2600" dirty="0" smtClean="0"/>
              <a:t>По-ефективно </a:t>
            </a:r>
            <a:r>
              <a:rPr lang="bg-BG" sz="2600" dirty="0"/>
              <a:t>работеща администрация </a:t>
            </a:r>
          </a:p>
          <a:p>
            <a:r>
              <a:rPr lang="bg-BG" sz="2600" dirty="0"/>
              <a:t>Социални </a:t>
            </a:r>
            <a:r>
              <a:rPr lang="bg-BG" sz="2600" dirty="0" smtClean="0"/>
              <a:t>разходи, </a:t>
            </a:r>
            <a:r>
              <a:rPr lang="bg-BG" sz="2600" dirty="0"/>
              <a:t>насочени към нуждите </a:t>
            </a:r>
            <a:r>
              <a:rPr lang="bg-BG" sz="2600" dirty="0" smtClean="0"/>
              <a:t>и подкрепящи устойчиво социално включване, изравняване на възможностите и намаляване на бедността</a:t>
            </a:r>
          </a:p>
          <a:p>
            <a:r>
              <a:rPr lang="bg-BG" sz="2600" dirty="0" smtClean="0"/>
              <a:t>Накрая – структурни реформи с дългосрочен хоризонт за по-ефективно управление на публичните системи, отваряне към глобална конкуренция и стимул за частни инвестиции в инфраструктура и обществени услуги </a:t>
            </a:r>
          </a:p>
          <a:p>
            <a:pPr marL="0" indent="0">
              <a:buNone/>
            </a:pPr>
            <a:endParaRPr lang="bg-BG" sz="2600" dirty="0" smtClean="0"/>
          </a:p>
          <a:p>
            <a:pPr algn="r">
              <a:buFont typeface="Wingdings" panose="05000000000000000000" pitchFamily="2" charset="2"/>
              <a:buChar char="Ø"/>
            </a:pPr>
            <a:r>
              <a:rPr lang="bg-BG" sz="2600" dirty="0" smtClean="0"/>
              <a:t>„Голямата картина“: </a:t>
            </a:r>
            <a:r>
              <a:rPr lang="bg-BG" sz="2600" b="1" dirty="0" smtClean="0"/>
              <a:t>България е богата европейска страна в рамките на едно  десетилетие!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14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Алтернативен бюджет</a:t>
            </a:r>
            <a:r>
              <a:rPr lang="en-US" smtClean="0"/>
              <a:t>:</a:t>
            </a:r>
            <a:r>
              <a:rPr lang="bg-BG"/>
              <a:t> </a:t>
            </a:r>
            <a:r>
              <a:rPr lang="bg-BG" smtClean="0"/>
              <a:t>консолидация, </a:t>
            </a:r>
            <a:r>
              <a:rPr lang="bg-BG" dirty="0" smtClean="0"/>
              <a:t>бърз растеж и реформи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49080"/>
            <a:ext cx="8534400" cy="148972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Институт за пазарна икономика</a:t>
            </a:r>
          </a:p>
          <a:p>
            <a:r>
              <a:rPr lang="bg-BG" sz="2400" dirty="0" smtClean="0"/>
              <a:t>27 ноември 2023 г.</a:t>
            </a:r>
          </a:p>
          <a:p>
            <a:r>
              <a:rPr lang="en-GB" sz="2400" dirty="0" smtClean="0">
                <a:hlinkClick r:id="rId2"/>
              </a:rPr>
              <a:t>www.ime.bg</a:t>
            </a:r>
            <a:endParaRPr lang="bg-BG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28604"/>
            <a:ext cx="2571768" cy="785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vetla\Downloads\FNF_Englisch_Farbe_Screen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56" y="285728"/>
            <a:ext cx="271464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15</a:t>
            </a:fld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Алтернативен бюджет</a:t>
            </a:r>
            <a:r>
              <a:rPr lang="en-US" smtClean="0"/>
              <a:t>:</a:t>
            </a:r>
            <a:r>
              <a:rPr lang="bg-BG"/>
              <a:t> </a:t>
            </a:r>
            <a:r>
              <a:rPr lang="bg-BG" smtClean="0"/>
              <a:t>консолидация, </a:t>
            </a:r>
            <a:r>
              <a:rPr lang="bg-BG" dirty="0" smtClean="0"/>
              <a:t>бърз растеж и реформи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49080"/>
            <a:ext cx="8534400" cy="148972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Институт за пазарна икономика</a:t>
            </a:r>
          </a:p>
          <a:p>
            <a:r>
              <a:rPr lang="bg-BG" sz="2400" dirty="0" smtClean="0"/>
              <a:t>27 ноември 2023 г.</a:t>
            </a:r>
          </a:p>
          <a:p>
            <a:r>
              <a:rPr lang="en-GB" sz="2400" dirty="0" smtClean="0">
                <a:hlinkClick r:id="rId2"/>
              </a:rPr>
              <a:t>www.ime.bg</a:t>
            </a:r>
            <a:endParaRPr lang="bg-BG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28604"/>
            <a:ext cx="2571768" cy="785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vetla\Downloads\FNF_Englisch_Farbe_Screen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56" y="285728"/>
            <a:ext cx="271464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2</a:t>
            </a:fld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974"/>
            <a:ext cx="10972800" cy="922114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/>
              <a:t>Макроикономическите предизвикателства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3</a:t>
            </a:fld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767408" y="1360433"/>
            <a:ext cx="101531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Последици от кризата, причинена от пандемията от Ковид-19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Висока инфлация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Войната в Украйна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Промяната в монетарната политика на ФЕД и ЕЦБ и повишаването на лихвите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Забавяне </a:t>
            </a:r>
            <a:r>
              <a:rPr lang="bg-BG" sz="2400" smtClean="0"/>
              <a:t>на растежа </a:t>
            </a:r>
            <a:r>
              <a:rPr lang="bg-BG" sz="2400" dirty="0" smtClean="0"/>
              <a:t>в Китай</a:t>
            </a:r>
            <a:r>
              <a:rPr lang="bg-BG" sz="2400" smtClean="0"/>
              <a:t>, еврозоната</a:t>
            </a:r>
            <a:endParaRPr lang="bg-BG" sz="24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4</a:t>
            </a:fld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/>
              <a:t>Възстановяване и забавяне на растежа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309320"/>
            <a:ext cx="843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Източник: Евростат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854221"/>
              </p:ext>
            </p:extLst>
          </p:nvPr>
        </p:nvGraphicFramePr>
        <p:xfrm>
          <a:off x="1127448" y="1484784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5</a:t>
            </a:fld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/>
              <a:t>Риск от хронични бюджетни дефицити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309320"/>
            <a:ext cx="843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Източник: Министерство </a:t>
            </a:r>
            <a:r>
              <a:rPr lang="bg-BG" sz="1200" smtClean="0"/>
              <a:t>на финансите, </a:t>
            </a:r>
            <a:r>
              <a:rPr lang="ru-RU" sz="1200" dirty="0" smtClean="0"/>
              <a:t>Есенна </a:t>
            </a:r>
            <a:r>
              <a:rPr lang="ru-RU" sz="1200" dirty="0"/>
              <a:t>икономическа прогноза </a:t>
            </a:r>
            <a:r>
              <a:rPr lang="ru-RU" sz="1200" dirty="0" smtClean="0"/>
              <a:t>2023 </a:t>
            </a:r>
            <a:r>
              <a:rPr lang="ru-RU" sz="1200" dirty="0"/>
              <a:t>г</a:t>
            </a:r>
            <a:r>
              <a:rPr lang="ru-RU" sz="1200" dirty="0" smtClean="0"/>
              <a:t>. на </a:t>
            </a:r>
            <a:r>
              <a:rPr lang="ru-RU" sz="1200" dirty="0"/>
              <a:t>Европейска комисия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730298"/>
              </p:ext>
            </p:extLst>
          </p:nvPr>
        </p:nvGraphicFramePr>
        <p:xfrm>
          <a:off x="1199456" y="1412776"/>
          <a:ext cx="9505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6</a:t>
            </a:fld>
            <a:endParaRPr lang="bg-B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Autofit/>
          </a:bodyPr>
          <a:lstStyle/>
          <a:p>
            <a:pPr algn="l"/>
            <a:r>
              <a:rPr lang="bg-BG" sz="3600" b="1" dirty="0" smtClean="0"/>
              <a:t>България догонва развитите страни в ЕС, но остава с най-нисък БВП на човек – не сме „отличник“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309320"/>
            <a:ext cx="843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Източник: Евростат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3013"/>
            <a:ext cx="11098174" cy="5003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11305256" cy="1143000"/>
          </a:xfrm>
        </p:spPr>
        <p:txBody>
          <a:bodyPr>
            <a:noAutofit/>
          </a:bodyPr>
          <a:lstStyle/>
          <a:p>
            <a:pPr algn="l"/>
            <a:r>
              <a:rPr lang="bg-BG" sz="3600" b="1" dirty="0"/>
              <a:t>Алтернативен бюджет </a:t>
            </a:r>
            <a:r>
              <a:rPr lang="bg-BG" sz="3600" b="1" dirty="0" smtClean="0"/>
              <a:t>на ИПИ: какво искаме да променим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556792"/>
            <a:ext cx="10441160" cy="4569372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По-висок икономически растеж</a:t>
            </a:r>
          </a:p>
          <a:p>
            <a:r>
              <a:rPr lang="bg-BG" sz="2800" dirty="0" smtClean="0"/>
              <a:t>Повече инвестиции и развитие на човешкия капитал</a:t>
            </a:r>
          </a:p>
          <a:p>
            <a:r>
              <a:rPr lang="bg-BG" sz="2800" dirty="0" smtClean="0"/>
              <a:t>Ефективни публични разходи</a:t>
            </a:r>
          </a:p>
          <a:p>
            <a:r>
              <a:rPr lang="bg-BG" sz="2800" dirty="0" smtClean="0"/>
              <a:t>Ниски данъчни ставки и широка основа за облагане</a:t>
            </a:r>
          </a:p>
          <a:p>
            <a:r>
              <a:rPr lang="bg-BG" sz="2800" dirty="0" smtClean="0"/>
              <a:t>Структура на данъците, насърчаваща предприемчивост, повишаване на производителността и „светлата“ икономика</a:t>
            </a:r>
          </a:p>
          <a:p>
            <a:r>
              <a:rPr lang="bg-BG" sz="2800" dirty="0" smtClean="0"/>
              <a:t>Благоразумно управление на публичните финанси с ниски дефицити и публични дългове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7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11017224" cy="1143000"/>
          </a:xfrm>
        </p:spPr>
        <p:txBody>
          <a:bodyPr>
            <a:noAutofit/>
          </a:bodyPr>
          <a:lstStyle/>
          <a:p>
            <a:pPr algn="l"/>
            <a:r>
              <a:rPr lang="bg-BG" sz="3600" b="1" dirty="0" smtClean="0"/>
              <a:t>Консолидация чрез стимули за растеж и реформи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417639"/>
            <a:ext cx="10369152" cy="4708525"/>
          </a:xfrm>
        </p:spPr>
        <p:txBody>
          <a:bodyPr>
            <a:normAutofit/>
          </a:bodyPr>
          <a:lstStyle/>
          <a:p>
            <a:r>
              <a:rPr lang="bg-BG" sz="2800" dirty="0"/>
              <a:t>По-ниски данъци за „двигателите“ </a:t>
            </a:r>
            <a:r>
              <a:rPr lang="bg-BG" sz="2800" dirty="0" smtClean="0"/>
              <a:t>на </a:t>
            </a:r>
            <a:r>
              <a:rPr lang="bg-BG" sz="2800" smtClean="0"/>
              <a:t>икономическата трансформация, </a:t>
            </a:r>
            <a:r>
              <a:rPr lang="bg-BG" sz="2800" dirty="0" smtClean="0"/>
              <a:t>модернизацията и развитие на човешкия капитал</a:t>
            </a:r>
          </a:p>
          <a:p>
            <a:r>
              <a:rPr lang="bg-BG" sz="2800" dirty="0" smtClean="0"/>
              <a:t>Стимул за частни инвестиции и увеличаване на доходите</a:t>
            </a:r>
            <a:endParaRPr lang="bg-BG" sz="2800" dirty="0"/>
          </a:p>
          <a:p>
            <a:r>
              <a:rPr lang="bg-BG" sz="2800" dirty="0" smtClean="0"/>
              <a:t>Премахване на субсидии и повишаване на събираемостта</a:t>
            </a:r>
          </a:p>
          <a:p>
            <a:r>
              <a:rPr lang="bg-BG" sz="2800" dirty="0" smtClean="0"/>
              <a:t>Съкращаване </a:t>
            </a:r>
            <a:r>
              <a:rPr lang="bg-BG" sz="2800" dirty="0"/>
              <a:t>на неефективни </a:t>
            </a:r>
            <a:r>
              <a:rPr lang="bg-BG" sz="2800" dirty="0" smtClean="0"/>
              <a:t>разходи чрез </a:t>
            </a:r>
            <a:r>
              <a:rPr lang="bg-BG" sz="2800" smtClean="0"/>
              <a:t>структурни реформи, </a:t>
            </a:r>
            <a:r>
              <a:rPr lang="bg-BG" sz="2800" dirty="0" smtClean="0"/>
              <a:t>премахване на регулации и инвестиции в технологии</a:t>
            </a:r>
            <a:endParaRPr lang="bg-BG" sz="2800" dirty="0"/>
          </a:p>
          <a:p>
            <a:r>
              <a:rPr lang="bg-BG" sz="2800" dirty="0" smtClean="0"/>
              <a:t>Премахване на бюджетния дефицит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8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558"/>
            <a:ext cx="10972800" cy="1143000"/>
          </a:xfrm>
        </p:spPr>
        <p:txBody>
          <a:bodyPr>
            <a:noAutofit/>
          </a:bodyPr>
          <a:lstStyle/>
          <a:p>
            <a:r>
              <a:rPr lang="bg-BG" sz="3800" b="1" dirty="0" smtClean="0"/>
              <a:t>Намаление на данъчната тежест: </a:t>
            </a:r>
            <a:br>
              <a:rPr lang="bg-BG" sz="3800" b="1" dirty="0" smtClean="0"/>
            </a:br>
            <a:r>
              <a:rPr lang="bg-BG" sz="3800" b="1" dirty="0" smtClean="0"/>
              <a:t>контекст и  предложението на ИПИ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742984" cy="4641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2000" dirty="0" smtClean="0"/>
              <a:t>Предизвикателствата:</a:t>
            </a:r>
          </a:p>
          <a:p>
            <a:r>
              <a:rPr lang="bg-BG" sz="2000" dirty="0" smtClean="0"/>
              <a:t>Ниски частни инвестиции – устойчиво в дъното на ЦИЕ</a:t>
            </a:r>
          </a:p>
          <a:p>
            <a:r>
              <a:rPr lang="bg-BG" sz="2000" dirty="0" smtClean="0"/>
              <a:t>В същото време – 15 </a:t>
            </a:r>
            <a:r>
              <a:rPr lang="bg-BG" sz="2000" smtClean="0"/>
              <a:t>милиарда печалби, </a:t>
            </a:r>
            <a:r>
              <a:rPr lang="bg-BG" sz="2000" dirty="0" smtClean="0"/>
              <a:t>изплатени като дивидент за година</a:t>
            </a:r>
          </a:p>
          <a:p>
            <a:r>
              <a:rPr lang="bg-BG" sz="2000" dirty="0" smtClean="0"/>
              <a:t>България остава икономиката с най-нисък БВП в ЕС</a:t>
            </a:r>
          </a:p>
          <a:p>
            <a:r>
              <a:rPr lang="bg-BG" sz="2000" dirty="0" smtClean="0"/>
              <a:t>Въведеният в ЕС глобален минимален корпоративен данък ще доведе до нарастване на данъчната тежест с 5 пр. п. за част </a:t>
            </a:r>
            <a:r>
              <a:rPr lang="bg-BG" sz="2000" smtClean="0"/>
              <a:t>от компаниите, </a:t>
            </a:r>
            <a:r>
              <a:rPr lang="bg-BG" sz="2000" dirty="0" smtClean="0"/>
              <a:t>опериращи в България</a:t>
            </a:r>
          </a:p>
          <a:p>
            <a:r>
              <a:rPr lang="bg-BG" sz="2000" dirty="0" smtClean="0"/>
              <a:t>Демографската тенденция е дългосрочна спирачка пред растежа – близо 1 милион е намаляло населението в работоспособна възраст </a:t>
            </a:r>
            <a:r>
              <a:rPr lang="bg-BG" sz="2000" smtClean="0"/>
              <a:t>за десетилетие, </a:t>
            </a:r>
            <a:r>
              <a:rPr lang="bg-BG" sz="2000" dirty="0" smtClean="0"/>
              <a:t>при исторически рекордно ниска безработица</a:t>
            </a:r>
          </a:p>
          <a:p>
            <a:endParaRPr lang="bg-BG" sz="2000" dirty="0"/>
          </a:p>
          <a:p>
            <a:pPr marL="0" indent="0">
              <a:buNone/>
            </a:pPr>
            <a:r>
              <a:rPr lang="bg-BG" sz="2000" dirty="0" smtClean="0"/>
              <a:t>Отговорът: данъчен стимул за инвестициите и ръст на възнагражденията при работодателите „на светло“:</a:t>
            </a:r>
          </a:p>
          <a:p>
            <a:endParaRPr lang="bg-BG" sz="2000" dirty="0" smtClean="0"/>
          </a:p>
          <a:p>
            <a:r>
              <a:rPr lang="bg-BG" sz="2000" dirty="0" smtClean="0"/>
              <a:t>Нулев данък при инвестиции в ДМА (чрез 100% амортизация на разхода)</a:t>
            </a:r>
          </a:p>
          <a:p>
            <a:endParaRPr lang="bg-BG" sz="2000" dirty="0"/>
          </a:p>
          <a:p>
            <a:r>
              <a:rPr lang="bg-BG" sz="2000" dirty="0"/>
              <a:t>Намаление на осигурителната тежест с </a:t>
            </a:r>
            <a:r>
              <a:rPr lang="bg-BG" sz="2000" dirty="0" smtClean="0"/>
              <a:t>10 </a:t>
            </a:r>
            <a:r>
              <a:rPr lang="bg-BG" sz="2000" dirty="0"/>
              <a:t>процентни </a:t>
            </a:r>
            <a:r>
              <a:rPr lang="bg-BG" sz="2000" dirty="0" smtClean="0"/>
              <a:t>пункта</a:t>
            </a:r>
            <a:endParaRPr lang="bg-BG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18E5-CE47-452C-9A35-B04A6A16DBE0}" type="slidenum">
              <a:rPr lang="bg-BG" smtClean="0"/>
              <a:t>9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937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699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Алтернативен бюджет: консолидация, бърз растеж и реформи</vt:lpstr>
      <vt:lpstr>Макроикономическите предизвикателства</vt:lpstr>
      <vt:lpstr>Възстановяване и забавяне на растежа</vt:lpstr>
      <vt:lpstr>Риск от хронични бюджетни дефицити</vt:lpstr>
      <vt:lpstr>България догонва развитите страни в ЕС, но остава с най-нисък БВП на човек – не сме „отличник“</vt:lpstr>
      <vt:lpstr>Алтернативен бюджет на ИПИ: какво искаме да променим</vt:lpstr>
      <vt:lpstr>Консолидация чрез стимули за растеж и реформи</vt:lpstr>
      <vt:lpstr>Намаление на данъчната тежест:  контекст и  предложението на ИПИ</vt:lpstr>
      <vt:lpstr>Голямото изоставане с инвестициите</vt:lpstr>
      <vt:lpstr>Незабавни ефекти</vt:lpstr>
      <vt:lpstr>Параметри на алтернативния бюджет на ИПИ</vt:lpstr>
      <vt:lpstr>Траектория при успешно реализиране на алтернативата</vt:lpstr>
      <vt:lpstr>Дългосрочни ефекти и допълнителни реформи</vt:lpstr>
      <vt:lpstr>Алтернативен бюджет: консолидация, бърз растеж и реформи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2020-11-13T09:26:54Z</dcterms:created>
  <dcterms:modified xsi:type="dcterms:W3CDTF">2023-11-27T06:16:14Z</dcterms:modified>
</cp:coreProperties>
</file>