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61" r:id="rId4"/>
    <p:sldId id="275" r:id="rId5"/>
    <p:sldId id="273" r:id="rId6"/>
    <p:sldId id="274"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54" autoAdjust="0"/>
    <p:restoredTop sz="94641" autoAdjust="0"/>
  </p:normalViewPr>
  <p:slideViewPr>
    <p:cSldViewPr>
      <p:cViewPr varScale="1">
        <p:scale>
          <a:sx n="107" d="100"/>
          <a:sy n="107" d="100"/>
        </p:scale>
        <p:origin x="-11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C81EB6-6DF0-466F-8E63-C7F9308021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87E997-3BA8-4F45-A97D-23E50E7278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E7F1FD-DF69-4A0B-A141-AB096845CA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8F531E-0793-44E2-8CF6-D9A12D635E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BCDBF6-90F8-459F-9445-D6ED5F2089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EB631D-80AC-4F3E-930A-5D87BCE646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38D11B-A7D7-46C7-9EF8-4B04F9A10F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BEA428-5E2A-4AF8-B8C8-BDAEE57697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71F67E-C196-4C56-B88D-DD7068060FD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9DB493-696F-4DDB-B011-DBCE9AEDCF8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16A922-0E40-4820-A826-3ABAB403582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7C4F1E-AC5C-41A8-B80D-C839ADE15B4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5852" y="2285992"/>
            <a:ext cx="6715172" cy="1600438"/>
          </a:xfrm>
          <a:prstGeom prst="rect">
            <a:avLst/>
          </a:prstGeom>
          <a:solidFill>
            <a:schemeClr val="accent5">
              <a:lumMod val="50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dirty="0">
                <a:latin typeface="Copperplate Gothic Bold" pitchFamily="34" charset="0"/>
              </a:rPr>
              <a:t>“(Non)Action </a:t>
            </a:r>
            <a:r>
              <a:rPr lang="en-US" sz="2400" dirty="0" smtClean="0">
                <a:latin typeface="Copperplate Gothic Bold" pitchFamily="34" charset="0"/>
              </a:rPr>
              <a:t>Has Consequences:</a:t>
            </a:r>
          </a:p>
          <a:p>
            <a:pPr algn="ctr"/>
            <a:r>
              <a:rPr lang="en-GB" sz="1600" dirty="0" smtClean="0">
                <a:latin typeface="Copperplate Gothic Bold" pitchFamily="34" charset="0"/>
              </a:rPr>
              <a:t>Reasons </a:t>
            </a:r>
            <a:r>
              <a:rPr lang="en-GB" sz="1600" dirty="0">
                <a:latin typeface="Copperplate Gothic Bold" pitchFamily="34" charset="0"/>
              </a:rPr>
              <a:t>and Ways for Young People to Participate in the </a:t>
            </a:r>
            <a:r>
              <a:rPr lang="en-GB" sz="1600" dirty="0" smtClean="0">
                <a:latin typeface="Copperplate Gothic Bold" pitchFamily="34" charset="0"/>
              </a:rPr>
              <a:t>Decision-Making </a:t>
            </a:r>
            <a:r>
              <a:rPr lang="en-GB" sz="1600" dirty="0">
                <a:latin typeface="Copperplate Gothic Bold" pitchFamily="34" charset="0"/>
              </a:rPr>
              <a:t>Process at Home and EU</a:t>
            </a:r>
            <a:r>
              <a:rPr lang="en-US" sz="1600" dirty="0" smtClean="0">
                <a:latin typeface="Copperplate Gothic Bold" pitchFamily="34" charset="0"/>
              </a:rPr>
              <a:t>”</a:t>
            </a:r>
          </a:p>
          <a:p>
            <a:endParaRPr lang="en-US" sz="1600" dirty="0" smtClean="0">
              <a:latin typeface="Copperplate Gothic Bold" pitchFamily="34" charset="0"/>
            </a:endParaRPr>
          </a:p>
          <a:p>
            <a:r>
              <a:rPr lang="en-US" sz="1400" dirty="0" smtClean="0">
                <a:latin typeface="Copperplate Gothic Bold" pitchFamily="34" charset="0"/>
              </a:rPr>
              <a:t>Velingrad, Bulgaria</a:t>
            </a:r>
          </a:p>
          <a:p>
            <a:r>
              <a:rPr lang="en-US" sz="1200" dirty="0" smtClean="0">
                <a:latin typeface="Copperplate Gothic Bold" pitchFamily="34" charset="0"/>
              </a:rPr>
              <a:t>March 2012</a:t>
            </a:r>
            <a:endParaRPr lang="bg-BG" sz="1200" dirty="0"/>
          </a:p>
        </p:txBody>
      </p:sp>
      <p:pic>
        <p:nvPicPr>
          <p:cNvPr id="6" name="Picture 5" descr="logos.jpg"/>
          <p:cNvPicPr>
            <a:picLocks noChangeAspect="1"/>
          </p:cNvPicPr>
          <p:nvPr/>
        </p:nvPicPr>
        <p:blipFill>
          <a:blip r:embed="rId2" cstate="print"/>
          <a:stretch>
            <a:fillRect/>
          </a:stretch>
        </p:blipFill>
        <p:spPr>
          <a:xfrm>
            <a:off x="3571868" y="857232"/>
            <a:ext cx="4357719" cy="1289566"/>
          </a:xfrm>
          <a:prstGeom prst="snip2DiagRect">
            <a:avLst/>
          </a:prstGeom>
          <a:solidFill>
            <a:srgbClr val="FFFFFF">
              <a:shade val="85000"/>
            </a:srgbClr>
          </a:solidFill>
          <a:ln w="88900" cap="sq">
            <a:solidFill>
              <a:schemeClr val="accent5">
                <a:lumMod val="60000"/>
                <a:lumOff val="4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1285852" y="5786454"/>
            <a:ext cx="6786610" cy="861774"/>
          </a:xfrm>
          <a:prstGeom prst="rect">
            <a:avLst/>
          </a:prstGeom>
          <a:noFill/>
        </p:spPr>
        <p:txBody>
          <a:bodyPr wrap="square" rtlCol="0">
            <a:spAutoFit/>
          </a:bodyPr>
          <a:lstStyle/>
          <a:p>
            <a:pPr algn="just"/>
            <a:r>
              <a:rPr lang="en-US" sz="800" i="1" dirty="0">
                <a:latin typeface="Tahoma" pitchFamily="34" charset="0"/>
                <a:ea typeface="Tahoma" pitchFamily="34" charset="0"/>
                <a:cs typeface="Tahoma" pitchFamily="34" charset="0"/>
              </a:rPr>
              <a:t>This project has been funded with support from the Youth in Action Program of the European Commission, managed in Bulgaria by the National Centre “European Youth Programmes and Initiatives”. This publication reflects the views only of the author, and the Commission, the Youth in Action Program and the National Centre “European Youth Programmes and Initiatives” cannot be held responsible for any use which may be made of the information contained therein.</a:t>
            </a:r>
            <a:endParaRPr lang="bg-BG" sz="800" dirty="0">
              <a:latin typeface="Tahoma" pitchFamily="34" charset="0"/>
              <a:ea typeface="Tahoma" pitchFamily="34" charset="0"/>
              <a:cs typeface="Tahoma" pitchFamily="34" charset="0"/>
            </a:endParaRPr>
          </a:p>
          <a:p>
            <a:endParaRPr lang="bg-BG" dirty="0"/>
          </a:p>
        </p:txBody>
      </p:sp>
      <p:sp>
        <p:nvSpPr>
          <p:cNvPr id="8" name="TextBox 7"/>
          <p:cNvSpPr txBox="1"/>
          <p:nvPr/>
        </p:nvSpPr>
        <p:spPr>
          <a:xfrm>
            <a:off x="1285852" y="4000504"/>
            <a:ext cx="5357850" cy="1338828"/>
          </a:xfrm>
          <a:prstGeom prst="rect">
            <a:avLst/>
          </a:prstGeom>
          <a:ln>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ct val="50000"/>
              </a:spcBef>
            </a:pPr>
            <a:r>
              <a:rPr lang="en-US" dirty="0" smtClean="0"/>
              <a:t>THE RELATIONSHIP BETWEEN YOUTH UNEMPLOYMENT AND DEMOGRAPHIC DEVELOPMENTS</a:t>
            </a:r>
          </a:p>
          <a:p>
            <a:pPr algn="r">
              <a:spcBef>
                <a:spcPct val="50000"/>
              </a:spcBef>
            </a:pPr>
            <a:r>
              <a:rPr lang="en-US" dirty="0" smtClean="0"/>
              <a:t>KALOYAN STAYKOV (IME)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What’s it to young people?</a:t>
            </a:r>
          </a:p>
        </p:txBody>
      </p:sp>
      <p:sp>
        <p:nvSpPr>
          <p:cNvPr id="18435" name="Rectangle 3"/>
          <p:cNvSpPr>
            <a:spLocks noGrp="1" noChangeArrowheads="1"/>
          </p:cNvSpPr>
          <p:nvPr>
            <p:ph type="body" idx="1"/>
          </p:nvPr>
        </p:nvSpPr>
        <p:spPr/>
        <p:txBody>
          <a:bodyPr/>
          <a:lstStyle/>
          <a:p>
            <a:r>
              <a:rPr lang="en-US"/>
              <a:t>They are:</a:t>
            </a:r>
          </a:p>
          <a:p>
            <a:pPr lvl="1"/>
            <a:r>
              <a:rPr lang="en-US"/>
              <a:t>Flexible, energetic, familiar with the world</a:t>
            </a:r>
          </a:p>
          <a:p>
            <a:pPr lvl="1"/>
            <a:r>
              <a:rPr lang="en-US"/>
              <a:t>Less demanding, short-sighted, easily manipulated</a:t>
            </a:r>
          </a:p>
          <a:p>
            <a:r>
              <a:rPr lang="en-US"/>
              <a:t>Lacking experience, which is not always a bad thing</a:t>
            </a:r>
          </a:p>
          <a:p>
            <a:r>
              <a:rPr lang="en-US"/>
              <a:t>Worst hit during layoffs </a:t>
            </a:r>
          </a:p>
          <a:p>
            <a:pPr lvl="1"/>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a:t>Causes for youth unemployment</a:t>
            </a:r>
          </a:p>
        </p:txBody>
      </p:sp>
      <p:sp>
        <p:nvSpPr>
          <p:cNvPr id="19459" name="Rectangle 3"/>
          <p:cNvSpPr>
            <a:spLocks noGrp="1" noChangeArrowheads="1"/>
          </p:cNvSpPr>
          <p:nvPr>
            <p:ph type="body" idx="1"/>
          </p:nvPr>
        </p:nvSpPr>
        <p:spPr/>
        <p:txBody>
          <a:bodyPr/>
          <a:lstStyle/>
          <a:p>
            <a:endParaRPr lang="en-US"/>
          </a:p>
          <a:p>
            <a:r>
              <a:rPr lang="en-US"/>
              <a:t>Definition: unemployed / labor force(15-24)</a:t>
            </a:r>
          </a:p>
          <a:p>
            <a:r>
              <a:rPr lang="en-US"/>
              <a:t>Possible causes:</a:t>
            </a:r>
          </a:p>
          <a:p>
            <a:pPr lvl="1"/>
            <a:r>
              <a:rPr lang="en-US"/>
              <a:t>Education; skills and expectations mismatch; shocks; grey economy; geographical; migration.</a:t>
            </a:r>
          </a:p>
          <a:p>
            <a:pPr lvl="1">
              <a:buFontTx/>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We’re doing this ourselves…</a:t>
            </a:r>
          </a:p>
        </p:txBody>
      </p:sp>
      <p:sp>
        <p:nvSpPr>
          <p:cNvPr id="20483" name="Rectangle 3"/>
          <p:cNvSpPr>
            <a:spLocks noGrp="1" noChangeArrowheads="1"/>
          </p:cNvSpPr>
          <p:nvPr>
            <p:ph type="body" idx="1"/>
          </p:nvPr>
        </p:nvSpPr>
        <p:spPr/>
        <p:txBody>
          <a:bodyPr/>
          <a:lstStyle/>
          <a:p>
            <a:endParaRPr lang="en-US"/>
          </a:p>
          <a:p>
            <a:r>
              <a:rPr lang="en-US"/>
              <a:t>75% employment - job creation?</a:t>
            </a:r>
          </a:p>
          <a:p>
            <a:r>
              <a:rPr lang="en-US"/>
              <a:t>Green economy – higher costs!</a:t>
            </a:r>
          </a:p>
          <a:p>
            <a:r>
              <a:rPr lang="en-US"/>
              <a:t>40% tertiary education - !?</a:t>
            </a: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Thank you for your attention</a:t>
            </a:r>
          </a:p>
        </p:txBody>
      </p:sp>
      <p:sp>
        <p:nvSpPr>
          <p:cNvPr id="21507" name="Rectangle 3"/>
          <p:cNvSpPr>
            <a:spLocks noGrp="1" noChangeArrowheads="1"/>
          </p:cNvSpPr>
          <p:nvPr>
            <p:ph type="body" idx="1"/>
          </p:nvPr>
        </p:nvSpPr>
        <p:spPr/>
        <p:txBody>
          <a:bodyPr/>
          <a:lstStyle/>
          <a:p>
            <a:endParaRPr lang="en-US"/>
          </a:p>
          <a:p>
            <a:endParaRPr lang="en-US"/>
          </a:p>
          <a:p>
            <a:endParaRPr lang="en-US"/>
          </a:p>
          <a:p>
            <a:pPr algn="ctr">
              <a:buFontTx/>
              <a:buNone/>
            </a:pPr>
            <a:r>
              <a:rPr lang="en-US"/>
              <a:t>Last Slide!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Structure</a:t>
            </a:r>
          </a:p>
        </p:txBody>
      </p:sp>
      <p:sp>
        <p:nvSpPr>
          <p:cNvPr id="33795" name="Rectangle 3"/>
          <p:cNvSpPr>
            <a:spLocks noGrp="1" noChangeArrowheads="1"/>
          </p:cNvSpPr>
          <p:nvPr>
            <p:ph type="body" idx="1"/>
          </p:nvPr>
        </p:nvSpPr>
        <p:spPr/>
        <p:txBody>
          <a:bodyPr/>
          <a:lstStyle/>
          <a:p>
            <a:endParaRPr lang="en-US"/>
          </a:p>
          <a:p>
            <a:r>
              <a:rPr lang="en-US"/>
              <a:t>Population projections</a:t>
            </a:r>
          </a:p>
          <a:p>
            <a:r>
              <a:rPr lang="en-US"/>
              <a:t>Micro-effects</a:t>
            </a:r>
          </a:p>
          <a:p>
            <a:r>
              <a:rPr lang="en-US"/>
              <a:t>Macro-effects</a:t>
            </a:r>
          </a:p>
          <a:p>
            <a:r>
              <a:rPr lang="en-US"/>
              <a:t>What does it all mean? … for youth unemployment.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p:cNvPicPr>
            <a:picLocks noChangeAspect="1" noChangeArrowheads="1"/>
          </p:cNvPicPr>
          <p:nvPr/>
        </p:nvPicPr>
        <p:blipFill>
          <a:blip r:embed="rId2"/>
          <a:srcRect/>
          <a:stretch>
            <a:fillRect/>
          </a:stretch>
        </p:blipFill>
        <p:spPr bwMode="auto">
          <a:xfrm>
            <a:off x="0" y="1066800"/>
            <a:ext cx="4419600" cy="5791200"/>
          </a:xfrm>
          <a:prstGeom prst="rect">
            <a:avLst/>
          </a:prstGeom>
          <a:noFill/>
        </p:spPr>
      </p:pic>
      <p:pic>
        <p:nvPicPr>
          <p:cNvPr id="14342" name="Picture 6"/>
          <p:cNvPicPr>
            <a:picLocks noChangeAspect="1" noChangeArrowheads="1"/>
          </p:cNvPicPr>
          <p:nvPr/>
        </p:nvPicPr>
        <p:blipFill>
          <a:blip r:embed="rId3"/>
          <a:srcRect/>
          <a:stretch>
            <a:fillRect/>
          </a:stretch>
        </p:blipFill>
        <p:spPr bwMode="auto">
          <a:xfrm>
            <a:off x="4419600" y="990600"/>
            <a:ext cx="4724400" cy="5867400"/>
          </a:xfrm>
          <a:prstGeom prst="rect">
            <a:avLst/>
          </a:prstGeom>
          <a:noFill/>
        </p:spPr>
      </p:pic>
      <p:sp>
        <p:nvSpPr>
          <p:cNvPr id="14343" name="Rectangle 7"/>
          <p:cNvSpPr>
            <a:spLocks noGrp="1" noChangeArrowheads="1"/>
          </p:cNvSpPr>
          <p:nvPr>
            <p:ph type="title"/>
          </p:nvPr>
        </p:nvSpPr>
        <p:spPr>
          <a:xfrm>
            <a:off x="457200" y="0"/>
            <a:ext cx="8229600" cy="1143000"/>
          </a:xfrm>
        </p:spPr>
        <p:txBody>
          <a:bodyPr/>
          <a:lstStyle/>
          <a:p>
            <a:r>
              <a:rPr lang="en-US"/>
              <a:t>Population Projections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Untitled"/>
          <p:cNvPicPr>
            <a:picLocks noChangeAspect="1" noChangeArrowheads="1"/>
          </p:cNvPicPr>
          <p:nvPr/>
        </p:nvPicPr>
        <p:blipFill>
          <a:blip r:embed="rId2"/>
          <a:srcRect/>
          <a:stretch>
            <a:fillRect/>
          </a:stretch>
        </p:blipFill>
        <p:spPr bwMode="auto">
          <a:xfrm>
            <a:off x="0" y="762000"/>
            <a:ext cx="9144000" cy="6096000"/>
          </a:xfrm>
          <a:prstGeom prst="rect">
            <a:avLst/>
          </a:prstGeom>
          <a:noFill/>
        </p:spPr>
      </p:pic>
      <p:sp>
        <p:nvSpPr>
          <p:cNvPr id="32771" name="Rectangle 3"/>
          <p:cNvSpPr>
            <a:spLocks noGrp="1" noChangeArrowheads="1"/>
          </p:cNvSpPr>
          <p:nvPr>
            <p:ph type="title"/>
          </p:nvPr>
        </p:nvSpPr>
        <p:spPr>
          <a:xfrm>
            <a:off x="457200" y="0"/>
            <a:ext cx="8229600" cy="1143000"/>
          </a:xfrm>
        </p:spPr>
        <p:txBody>
          <a:bodyPr/>
          <a:lstStyle/>
          <a:p>
            <a:r>
              <a:rPr lang="en-US"/>
              <a:t>Population Pyramid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0" y="914400"/>
            <a:ext cx="9144000" cy="5943600"/>
          </a:xfrm>
          <a:prstGeom prst="rect">
            <a:avLst/>
          </a:prstGeom>
          <a:noFill/>
        </p:spPr>
      </p:pic>
      <p:sp>
        <p:nvSpPr>
          <p:cNvPr id="28675" name="Rectangle 3"/>
          <p:cNvSpPr>
            <a:spLocks noGrp="1" noChangeArrowheads="1"/>
          </p:cNvSpPr>
          <p:nvPr>
            <p:ph type="title"/>
          </p:nvPr>
        </p:nvSpPr>
        <p:spPr>
          <a:xfrm>
            <a:off x="457200" y="0"/>
            <a:ext cx="8229600" cy="1143000"/>
          </a:xfrm>
        </p:spPr>
        <p:txBody>
          <a:bodyPr/>
          <a:lstStyle/>
          <a:p>
            <a:r>
              <a:rPr lang="en-US"/>
              <a:t>Dependency Ratio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Aging population</a:t>
            </a:r>
          </a:p>
        </p:txBody>
      </p:sp>
      <p:sp>
        <p:nvSpPr>
          <p:cNvPr id="30723" name="Rectangle 3"/>
          <p:cNvSpPr>
            <a:spLocks noGrp="1" noChangeArrowheads="1"/>
          </p:cNvSpPr>
          <p:nvPr>
            <p:ph type="body" idx="1"/>
          </p:nvPr>
        </p:nvSpPr>
        <p:spPr/>
        <p:txBody>
          <a:bodyPr/>
          <a:lstStyle/>
          <a:p>
            <a:r>
              <a:rPr lang="en-US"/>
              <a:t>Two scenarios:</a:t>
            </a:r>
          </a:p>
          <a:p>
            <a:pPr lvl="1"/>
            <a:r>
              <a:rPr lang="en-US"/>
              <a:t>Malthusian something (correction, crisis, disaster)</a:t>
            </a:r>
          </a:p>
          <a:p>
            <a:pPr lvl="1"/>
            <a:r>
              <a:rPr lang="en-US"/>
              <a:t>Slow adjustment to a new equilibrium</a:t>
            </a:r>
          </a:p>
          <a:p>
            <a:r>
              <a:rPr lang="en-US"/>
              <a:t>Right now – neither here, nor there</a:t>
            </a:r>
          </a:p>
          <a:p>
            <a:r>
              <a:rPr lang="en-US"/>
              <a:t>Rigid pension systems</a:t>
            </a:r>
          </a:p>
          <a:p>
            <a:pPr lvl="1"/>
            <a:r>
              <a:rPr lang="en-US"/>
              <a:t>Modigliani’s life-cycle hypothesis</a:t>
            </a:r>
          </a:p>
          <a:p>
            <a:endParaRPr lang="en-US"/>
          </a:p>
          <a:p>
            <a:pPr lvl="1"/>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Retirement</a:t>
            </a:r>
          </a:p>
        </p:txBody>
      </p:sp>
      <p:sp>
        <p:nvSpPr>
          <p:cNvPr id="15363" name="Rectangle 3"/>
          <p:cNvSpPr>
            <a:spLocks noGrp="1" noChangeArrowheads="1"/>
          </p:cNvSpPr>
          <p:nvPr>
            <p:ph type="body" idx="1"/>
          </p:nvPr>
        </p:nvSpPr>
        <p:spPr/>
        <p:txBody>
          <a:bodyPr/>
          <a:lstStyle/>
          <a:p>
            <a:endParaRPr lang="en-US"/>
          </a:p>
          <a:p>
            <a:r>
              <a:rPr lang="en-US"/>
              <a:t>Older population =&gt; retirement costs</a:t>
            </a:r>
          </a:p>
          <a:p>
            <a:pPr lvl="1"/>
            <a:r>
              <a:rPr lang="en-US"/>
              <a:t>Retirement age</a:t>
            </a:r>
          </a:p>
          <a:p>
            <a:pPr lvl="1"/>
            <a:r>
              <a:rPr lang="en-US"/>
              <a:t>Labor force </a:t>
            </a:r>
          </a:p>
          <a:p>
            <a:pPr lvl="1"/>
            <a:r>
              <a:rPr lang="en-US"/>
              <a:t>People / Job opening</a:t>
            </a:r>
          </a:p>
          <a:p>
            <a:r>
              <a:rPr lang="en-US"/>
              <a:t>Youth unemployment</a:t>
            </a:r>
          </a:p>
        </p:txBody>
      </p:sp>
      <p:sp>
        <p:nvSpPr>
          <p:cNvPr id="15371" name="Line 11"/>
          <p:cNvSpPr>
            <a:spLocks noChangeShapeType="1"/>
          </p:cNvSpPr>
          <p:nvPr/>
        </p:nvSpPr>
        <p:spPr bwMode="auto">
          <a:xfrm flipV="1">
            <a:off x="4800600" y="38100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5372" name="Line 12"/>
          <p:cNvSpPr>
            <a:spLocks noChangeShapeType="1"/>
          </p:cNvSpPr>
          <p:nvPr/>
        </p:nvSpPr>
        <p:spPr bwMode="auto">
          <a:xfrm flipV="1">
            <a:off x="4876800" y="43434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5373" name="Line 13"/>
          <p:cNvSpPr>
            <a:spLocks noChangeShapeType="1"/>
          </p:cNvSpPr>
          <p:nvPr/>
        </p:nvSpPr>
        <p:spPr bwMode="auto">
          <a:xfrm flipV="1">
            <a:off x="3276600" y="32766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5374" name="Line 14"/>
          <p:cNvSpPr>
            <a:spLocks noChangeShapeType="1"/>
          </p:cNvSpPr>
          <p:nvPr/>
        </p:nvSpPr>
        <p:spPr bwMode="auto">
          <a:xfrm flipV="1">
            <a:off x="3886200" y="28194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5376" name="Line 16"/>
          <p:cNvSpPr>
            <a:spLocks noChangeShapeType="1"/>
          </p:cNvSpPr>
          <p:nvPr/>
        </p:nvSpPr>
        <p:spPr bwMode="auto">
          <a:xfrm flipV="1">
            <a:off x="7620000" y="2286000"/>
            <a:ext cx="0" cy="381000"/>
          </a:xfrm>
          <a:prstGeom prst="line">
            <a:avLst/>
          </a:prstGeom>
          <a:noFill/>
          <a:ln w="31750">
            <a:solidFill>
              <a:schemeClr val="tx1"/>
            </a:solidFill>
            <a:round/>
            <a:headEnd/>
            <a:tailEnd type="triangle" w="med" len="med"/>
          </a:ln>
          <a:effectLst/>
        </p:spPr>
        <p:txBody>
          <a:bodyPr/>
          <a:lstStyle/>
          <a:p>
            <a:endParaRPr 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Labor Force</a:t>
            </a:r>
          </a:p>
        </p:txBody>
      </p:sp>
      <p:sp>
        <p:nvSpPr>
          <p:cNvPr id="16387" name="Rectangle 3"/>
          <p:cNvSpPr>
            <a:spLocks noGrp="1" noChangeArrowheads="1"/>
          </p:cNvSpPr>
          <p:nvPr>
            <p:ph type="body" idx="1"/>
          </p:nvPr>
        </p:nvSpPr>
        <p:spPr/>
        <p:txBody>
          <a:bodyPr/>
          <a:lstStyle/>
          <a:p>
            <a:endParaRPr lang="en-US"/>
          </a:p>
          <a:p>
            <a:r>
              <a:rPr lang="en-US"/>
              <a:t>Labor force   =&gt; Need for capital  </a:t>
            </a:r>
          </a:p>
          <a:p>
            <a:pPr lvl="2"/>
            <a:r>
              <a:rPr lang="en-US"/>
              <a:t>(later on this)</a:t>
            </a:r>
          </a:p>
          <a:p>
            <a:r>
              <a:rPr lang="en-US"/>
              <a:t>Rigid or flexible labor force?</a:t>
            </a:r>
          </a:p>
          <a:p>
            <a:pPr lvl="1"/>
            <a:r>
              <a:rPr lang="en-US"/>
              <a:t>If the former – youth unemployment</a:t>
            </a:r>
          </a:p>
          <a:p>
            <a:pPr lvl="1"/>
            <a:r>
              <a:rPr lang="en-US"/>
              <a:t>If the latter - youth unemployment </a:t>
            </a:r>
          </a:p>
        </p:txBody>
      </p:sp>
      <p:sp>
        <p:nvSpPr>
          <p:cNvPr id="16388" name="Line 4"/>
          <p:cNvSpPr>
            <a:spLocks noChangeShapeType="1"/>
          </p:cNvSpPr>
          <p:nvPr/>
        </p:nvSpPr>
        <p:spPr bwMode="auto">
          <a:xfrm flipV="1">
            <a:off x="3124200" y="22098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6389" name="Line 5"/>
          <p:cNvSpPr>
            <a:spLocks noChangeShapeType="1"/>
          </p:cNvSpPr>
          <p:nvPr/>
        </p:nvSpPr>
        <p:spPr bwMode="auto">
          <a:xfrm flipV="1">
            <a:off x="6858000" y="22098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6390" name="Line 6"/>
          <p:cNvSpPr>
            <a:spLocks noChangeShapeType="1"/>
          </p:cNvSpPr>
          <p:nvPr/>
        </p:nvSpPr>
        <p:spPr bwMode="auto">
          <a:xfrm flipV="1">
            <a:off x="7086600" y="38100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6391" name="Line 7"/>
          <p:cNvSpPr>
            <a:spLocks noChangeShapeType="1"/>
          </p:cNvSpPr>
          <p:nvPr/>
        </p:nvSpPr>
        <p:spPr bwMode="auto">
          <a:xfrm>
            <a:off x="6781800" y="4343400"/>
            <a:ext cx="0" cy="381000"/>
          </a:xfrm>
          <a:prstGeom prst="line">
            <a:avLst/>
          </a:prstGeom>
          <a:noFill/>
          <a:ln w="31750">
            <a:solidFill>
              <a:schemeClr val="tx1"/>
            </a:solidFill>
            <a:round/>
            <a:headEnd/>
            <a:tailEnd type="triangle" w="med" len="med"/>
          </a:ln>
          <a:effectLst/>
        </p:spPr>
        <p:txBody>
          <a:bodyPr/>
          <a:lstStyle/>
          <a:p>
            <a:endParaRPr 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Changes…</a:t>
            </a:r>
          </a:p>
        </p:txBody>
      </p:sp>
      <p:sp>
        <p:nvSpPr>
          <p:cNvPr id="17411" name="Rectangle 3"/>
          <p:cNvSpPr>
            <a:spLocks noGrp="1" noChangeArrowheads="1"/>
          </p:cNvSpPr>
          <p:nvPr>
            <p:ph type="body" idx="1"/>
          </p:nvPr>
        </p:nvSpPr>
        <p:spPr/>
        <p:txBody>
          <a:bodyPr/>
          <a:lstStyle/>
          <a:p>
            <a:endParaRPr lang="en-US"/>
          </a:p>
          <a:p>
            <a:r>
              <a:rPr lang="en-US"/>
              <a:t>Aging population =&gt; consumption  , savings  , investment </a:t>
            </a:r>
          </a:p>
          <a:p>
            <a:r>
              <a:rPr lang="en-US"/>
              <a:t>Theoretically – lower capital formation (young people and their toys)</a:t>
            </a:r>
          </a:p>
          <a:p>
            <a:r>
              <a:rPr lang="en-US"/>
              <a:t>But theoretically – greater role of the services sector (labor intensive)</a:t>
            </a:r>
          </a:p>
        </p:txBody>
      </p:sp>
      <p:sp>
        <p:nvSpPr>
          <p:cNvPr id="17412" name="Line 4"/>
          <p:cNvSpPr>
            <a:spLocks noChangeShapeType="1"/>
          </p:cNvSpPr>
          <p:nvPr/>
        </p:nvSpPr>
        <p:spPr bwMode="auto">
          <a:xfrm flipV="1">
            <a:off x="7086600" y="22860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7413" name="Line 5"/>
          <p:cNvSpPr>
            <a:spLocks noChangeShapeType="1"/>
          </p:cNvSpPr>
          <p:nvPr/>
        </p:nvSpPr>
        <p:spPr bwMode="auto">
          <a:xfrm>
            <a:off x="2438400" y="2743200"/>
            <a:ext cx="0" cy="381000"/>
          </a:xfrm>
          <a:prstGeom prst="line">
            <a:avLst/>
          </a:prstGeom>
          <a:noFill/>
          <a:ln w="31750">
            <a:solidFill>
              <a:schemeClr val="tx1"/>
            </a:solidFill>
            <a:round/>
            <a:headEnd/>
            <a:tailEnd type="triangle" w="med" len="med"/>
          </a:ln>
          <a:effectLst/>
        </p:spPr>
        <p:txBody>
          <a:bodyPr/>
          <a:lstStyle/>
          <a:p>
            <a:endParaRPr lang="bg-BG"/>
          </a:p>
        </p:txBody>
      </p:sp>
      <p:sp>
        <p:nvSpPr>
          <p:cNvPr id="17414" name="Line 6"/>
          <p:cNvSpPr>
            <a:spLocks noChangeShapeType="1"/>
          </p:cNvSpPr>
          <p:nvPr/>
        </p:nvSpPr>
        <p:spPr bwMode="auto">
          <a:xfrm>
            <a:off x="4876800" y="2743200"/>
            <a:ext cx="0" cy="381000"/>
          </a:xfrm>
          <a:prstGeom prst="line">
            <a:avLst/>
          </a:prstGeom>
          <a:noFill/>
          <a:ln w="31750">
            <a:solidFill>
              <a:schemeClr val="tx1"/>
            </a:solidFill>
            <a:round/>
            <a:headEnd/>
            <a:tailEnd type="triangle" w="med" len="med"/>
          </a:ln>
          <a:effectLst/>
        </p:spPr>
        <p:txBody>
          <a:bodyPr/>
          <a:lstStyle/>
          <a:p>
            <a:endParaRPr lang="bg-BG"/>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200</TotalTime>
  <Words>352</Words>
  <Application>Microsoft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Slide 1</vt:lpstr>
      <vt:lpstr>Structure</vt:lpstr>
      <vt:lpstr>Population Projections</vt:lpstr>
      <vt:lpstr>Population Pyramid</vt:lpstr>
      <vt:lpstr>Dependency Ratio</vt:lpstr>
      <vt:lpstr>Aging population</vt:lpstr>
      <vt:lpstr>Retirement</vt:lpstr>
      <vt:lpstr>Labor Force</vt:lpstr>
      <vt:lpstr>Changes…</vt:lpstr>
      <vt:lpstr>What’s it to young people?</vt:lpstr>
      <vt:lpstr>Causes for youth unemployment</vt:lpstr>
      <vt:lpstr>We’re doing this ourselves…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kaloqn</dc:creator>
  <cp:lastModifiedBy>Yavor</cp:lastModifiedBy>
  <cp:revision>12</cp:revision>
  <cp:lastPrinted>1601-01-01T00:00:00Z</cp:lastPrinted>
  <dcterms:created xsi:type="dcterms:W3CDTF">2012-03-18T11:18:47Z</dcterms:created>
  <dcterms:modified xsi:type="dcterms:W3CDTF">2012-03-30T08:24:46Z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