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0" r:id="rId2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tatistiki\Copy%20of%20nama_gdp_k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si\AppData\Local\Temp\gov_dd_edpt1-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nev\Desktop\AltB2014\defici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 sz="3200"/>
            </a:pPr>
            <a:r>
              <a:rPr lang="bg-BG" sz="2800" dirty="0"/>
              <a:t>Икономически растеж</a:t>
            </a:r>
            <a:r>
              <a:rPr lang="bg-BG" sz="2800" baseline="0" dirty="0"/>
              <a:t> в ЕС и България</a:t>
            </a:r>
            <a:endParaRPr lang="en-US" sz="28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Data!$A$11</c:f>
              <c:strCache>
                <c:ptCount val="1"/>
                <c:pt idx="0">
                  <c:v>EС-27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Data!$B$10:$K$10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Data!$B$11:$K$11</c:f>
              <c:numCache>
                <c:formatCode>#,##0.0</c:formatCode>
                <c:ptCount val="10"/>
                <c:pt idx="0">
                  <c:v>2.2000000000000002</c:v>
                </c:pt>
                <c:pt idx="1">
                  <c:v>3.4</c:v>
                </c:pt>
                <c:pt idx="2">
                  <c:v>3.2</c:v>
                </c:pt>
                <c:pt idx="3">
                  <c:v>0.4</c:v>
                </c:pt>
                <c:pt idx="4">
                  <c:v>-4.5</c:v>
                </c:pt>
                <c:pt idx="5">
                  <c:v>2</c:v>
                </c:pt>
                <c:pt idx="6">
                  <c:v>1.7000000000000008</c:v>
                </c:pt>
                <c:pt idx="7">
                  <c:v>-0.4</c:v>
                </c:pt>
                <c:pt idx="8">
                  <c:v>-0.1</c:v>
                </c:pt>
                <c:pt idx="9">
                  <c:v>1.4</c:v>
                </c:pt>
              </c:numCache>
            </c:numRef>
          </c:val>
        </c:ser>
        <c:ser>
          <c:idx val="2"/>
          <c:order val="1"/>
          <c:tx>
            <c:v>България</c:v>
          </c:tx>
          <c:spPr>
            <a:ln w="50800">
              <a:solidFill>
                <a:srgbClr val="002060"/>
              </a:solidFill>
            </a:ln>
          </c:spPr>
          <c:marker>
            <c:symbol val="none"/>
          </c:marker>
          <c:val>
            <c:numRef>
              <c:f>Data!$B$15:$K$15</c:f>
              <c:numCache>
                <c:formatCode>#,##0.0</c:formatCode>
                <c:ptCount val="10"/>
                <c:pt idx="0">
                  <c:v>6.4</c:v>
                </c:pt>
                <c:pt idx="1">
                  <c:v>6.5</c:v>
                </c:pt>
                <c:pt idx="2">
                  <c:v>6.4</c:v>
                </c:pt>
                <c:pt idx="3">
                  <c:v>6.2</c:v>
                </c:pt>
                <c:pt idx="4">
                  <c:v>-5.5</c:v>
                </c:pt>
                <c:pt idx="5">
                  <c:v>0.4</c:v>
                </c:pt>
                <c:pt idx="6">
                  <c:v>1.8</c:v>
                </c:pt>
                <c:pt idx="7">
                  <c:v>0.8</c:v>
                </c:pt>
                <c:pt idx="8">
                  <c:v>0.9</c:v>
                </c:pt>
                <c:pt idx="9">
                  <c:v>1.7000000000000008</c:v>
                </c:pt>
              </c:numCache>
            </c:numRef>
          </c:val>
        </c:ser>
        <c:marker val="1"/>
        <c:axId val="70020480"/>
        <c:axId val="70788224"/>
      </c:lineChart>
      <c:catAx>
        <c:axId val="700204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000"/>
            </a:pPr>
            <a:endParaRPr lang="bg-BG"/>
          </a:p>
        </c:txPr>
        <c:crossAx val="70788224"/>
        <c:crosses val="autoZero"/>
        <c:auto val="1"/>
        <c:lblAlgn val="ctr"/>
        <c:lblOffset val="100"/>
      </c:catAx>
      <c:valAx>
        <c:axId val="70788224"/>
        <c:scaling>
          <c:orientation val="minMax"/>
        </c:scaling>
        <c:axPos val="l"/>
        <c:numFmt formatCode="#,##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2000"/>
            </a:pPr>
            <a:endParaRPr lang="bg-BG"/>
          </a:p>
        </c:txPr>
        <c:crossAx val="700204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2000" b="1"/>
          </a:pPr>
          <a:endParaRPr lang="bg-BG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title>
      <c:tx>
        <c:rich>
          <a:bodyPr/>
          <a:lstStyle/>
          <a:p>
            <a:pPr>
              <a:defRPr/>
            </a:pPr>
            <a:r>
              <a:rPr lang="bg-BG" sz="3000" dirty="0" smtClean="0"/>
              <a:t>Дефицити</a:t>
            </a:r>
            <a:r>
              <a:rPr lang="bg-BG" sz="3000" baseline="0" dirty="0" smtClean="0"/>
              <a:t> и дългове в ЕС, % от БВП</a:t>
            </a:r>
            <a:endParaRPr lang="bg-BG" sz="3000" baseline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Data!$A$12</c:f>
              <c:strCache>
                <c:ptCount val="1"/>
                <c:pt idx="0">
                  <c:v>Дълг</c:v>
                </c:pt>
              </c:strCache>
            </c:strRef>
          </c:tx>
          <c:cat>
            <c:strRef>
              <c:f>Data!$B$11:$K$11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Data!$B$12:$K$12</c:f>
              <c:numCache>
                <c:formatCode>#,##0.0</c:formatCode>
                <c:ptCount val="10"/>
                <c:pt idx="0">
                  <c:v>61.9</c:v>
                </c:pt>
                <c:pt idx="1">
                  <c:v>62.2</c:v>
                </c:pt>
                <c:pt idx="2">
                  <c:v>62.7</c:v>
                </c:pt>
                <c:pt idx="3">
                  <c:v>61.5</c:v>
                </c:pt>
                <c:pt idx="4">
                  <c:v>58.9</c:v>
                </c:pt>
                <c:pt idx="5">
                  <c:v>62.2</c:v>
                </c:pt>
                <c:pt idx="6">
                  <c:v>74.5</c:v>
                </c:pt>
                <c:pt idx="7">
                  <c:v>80</c:v>
                </c:pt>
                <c:pt idx="8">
                  <c:v>82.4</c:v>
                </c:pt>
                <c:pt idx="9">
                  <c:v>85.2</c:v>
                </c:pt>
              </c:numCache>
            </c:numRef>
          </c:val>
        </c:ser>
        <c:gapWidth val="75"/>
        <c:overlap val="-25"/>
        <c:axId val="70806528"/>
        <c:axId val="70812416"/>
      </c:barChart>
      <c:lineChart>
        <c:grouping val="standard"/>
        <c:ser>
          <c:idx val="1"/>
          <c:order val="1"/>
          <c:tx>
            <c:strRef>
              <c:f>Data!$A$13</c:f>
              <c:strCache>
                <c:ptCount val="1"/>
                <c:pt idx="0">
                  <c:v>Дефицит, дясна скала</c:v>
                </c:pt>
              </c:strCache>
            </c:strRef>
          </c:tx>
          <c:spPr>
            <a:ln w="50800">
              <a:solidFill>
                <a:srgbClr val="002060"/>
              </a:solidFill>
            </a:ln>
          </c:spPr>
          <c:marker>
            <c:symbol val="none"/>
          </c:marker>
          <c:cat>
            <c:strRef>
              <c:f>Data!$B$11:$K$11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Data!$B$13:$K$13</c:f>
              <c:numCache>
                <c:formatCode>#,##0.0</c:formatCode>
                <c:ptCount val="10"/>
                <c:pt idx="0">
                  <c:v>-3.2</c:v>
                </c:pt>
                <c:pt idx="1">
                  <c:v>-2.9</c:v>
                </c:pt>
                <c:pt idx="2">
                  <c:v>-2.5</c:v>
                </c:pt>
                <c:pt idx="3">
                  <c:v>-1.5</c:v>
                </c:pt>
                <c:pt idx="4">
                  <c:v>-0.9</c:v>
                </c:pt>
                <c:pt idx="5">
                  <c:v>-2.4</c:v>
                </c:pt>
                <c:pt idx="6">
                  <c:v>-6.9</c:v>
                </c:pt>
                <c:pt idx="7">
                  <c:v>-6.5</c:v>
                </c:pt>
                <c:pt idx="8">
                  <c:v>-4.4000000000000004</c:v>
                </c:pt>
                <c:pt idx="9">
                  <c:v>-3.9</c:v>
                </c:pt>
              </c:numCache>
            </c:numRef>
          </c:val>
        </c:ser>
        <c:marker val="1"/>
        <c:axId val="70823936"/>
        <c:axId val="70813952"/>
      </c:lineChart>
      <c:catAx>
        <c:axId val="708065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bg-BG"/>
          </a:p>
        </c:txPr>
        <c:crossAx val="70812416"/>
        <c:crosses val="autoZero"/>
        <c:auto val="1"/>
        <c:lblAlgn val="ctr"/>
        <c:lblOffset val="100"/>
      </c:catAx>
      <c:valAx>
        <c:axId val="70812416"/>
        <c:scaling>
          <c:orientation val="minMax"/>
          <c:min val="0"/>
        </c:scaling>
        <c:axPos val="l"/>
        <c:numFmt formatCode="#,##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2000"/>
            </a:pPr>
            <a:endParaRPr lang="bg-BG"/>
          </a:p>
        </c:txPr>
        <c:crossAx val="70806528"/>
        <c:crosses val="autoZero"/>
        <c:crossBetween val="between"/>
      </c:valAx>
      <c:valAx>
        <c:axId val="70813952"/>
        <c:scaling>
          <c:orientation val="minMax"/>
        </c:scaling>
        <c:axPos val="r"/>
        <c:numFmt formatCode="#,##0" sourceLinked="0"/>
        <c:tickLblPos val="nextTo"/>
        <c:txPr>
          <a:bodyPr/>
          <a:lstStyle/>
          <a:p>
            <a:pPr>
              <a:defRPr sz="2000"/>
            </a:pPr>
            <a:endParaRPr lang="bg-BG"/>
          </a:p>
        </c:txPr>
        <c:crossAx val="70823936"/>
        <c:crosses val="max"/>
        <c:crossBetween val="between"/>
      </c:valAx>
      <c:catAx>
        <c:axId val="70823936"/>
        <c:scaling>
          <c:orientation val="minMax"/>
        </c:scaling>
        <c:delete val="1"/>
        <c:axPos val="b"/>
        <c:tickLblPos val="nextTo"/>
        <c:crossAx val="70813952"/>
        <c:crosses val="autoZero"/>
        <c:auto val="1"/>
        <c:lblAlgn val="ctr"/>
        <c:lblOffset val="100"/>
      </c:catAx>
    </c:plotArea>
    <c:legend>
      <c:legendPos val="b"/>
      <c:layout/>
      <c:txPr>
        <a:bodyPr/>
        <a:lstStyle/>
        <a:p>
          <a:pPr>
            <a:defRPr sz="2000" b="1"/>
          </a:pPr>
          <a:endParaRPr lang="bg-BG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bg-BG"/>
  <c:chart>
    <c:plotArea>
      <c:layout/>
      <c:barChart>
        <c:barDir val="col"/>
        <c:grouping val="stacked"/>
        <c:ser>
          <c:idx val="2"/>
          <c:order val="2"/>
          <c:tx>
            <c:strRef>
              <c:f>def!$B$8</c:f>
              <c:strCache>
                <c:ptCount val="1"/>
                <c:pt idx="0">
                  <c:v>Излишък/дефицит (% БВП)</c:v>
                </c:pt>
              </c:strCache>
            </c:strRef>
          </c:tx>
          <c:cat>
            <c:strRef>
              <c:f>def!$C$3:$L$3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2013*</c:v>
                </c:pt>
                <c:pt idx="7">
                  <c:v>2014*</c:v>
                </c:pt>
                <c:pt idx="8">
                  <c:v>2015*</c:v>
                </c:pt>
                <c:pt idx="9">
                  <c:v>2016*</c:v>
                </c:pt>
              </c:strCache>
            </c:strRef>
          </c:cat>
          <c:val>
            <c:numRef>
              <c:f>def!$C$8:$L$8</c:f>
              <c:numCache>
                <c:formatCode>0.0%</c:formatCode>
                <c:ptCount val="10"/>
                <c:pt idx="0">
                  <c:v>3.2559607875716559E-2</c:v>
                </c:pt>
                <c:pt idx="1">
                  <c:v>2.8714914495995381E-2</c:v>
                </c:pt>
                <c:pt idx="2">
                  <c:v>-9.1624952431135047E-3</c:v>
                </c:pt>
                <c:pt idx="3">
                  <c:v>-4.0033469955042575E-2</c:v>
                </c:pt>
                <c:pt idx="4">
                  <c:v>-1.9750889679715302E-2</c:v>
                </c:pt>
                <c:pt idx="5">
                  <c:v>-4.626067095373782E-3</c:v>
                </c:pt>
                <c:pt idx="6">
                  <c:v>-1.9934444277636024E-2</c:v>
                </c:pt>
                <c:pt idx="7">
                  <c:v>-1.8045713683338307E-2</c:v>
                </c:pt>
                <c:pt idx="8">
                  <c:v>-1.5192235908921214E-2</c:v>
                </c:pt>
                <c:pt idx="9">
                  <c:v>-1.142470786964974E-2</c:v>
                </c:pt>
              </c:numCache>
            </c:numRef>
          </c:val>
        </c:ser>
        <c:overlap val="100"/>
        <c:axId val="71064960"/>
        <c:axId val="71079040"/>
      </c:barChart>
      <c:lineChart>
        <c:grouping val="standard"/>
        <c:ser>
          <c:idx val="0"/>
          <c:order val="0"/>
          <c:tx>
            <c:strRef>
              <c:f>def!$B$4</c:f>
              <c:strCache>
                <c:ptCount val="1"/>
                <c:pt idx="0">
                  <c:v>Приходи (млн. лв.)</c:v>
                </c:pt>
              </c:strCache>
            </c:strRef>
          </c:tx>
          <c:spPr>
            <a:ln w="50800"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def!$C$3:$L$3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2013*</c:v>
                </c:pt>
                <c:pt idx="7">
                  <c:v>2014*</c:v>
                </c:pt>
                <c:pt idx="8">
                  <c:v>2015*</c:v>
                </c:pt>
                <c:pt idx="9">
                  <c:v>2016*</c:v>
                </c:pt>
              </c:strCache>
            </c:strRef>
          </c:cat>
          <c:val>
            <c:numRef>
              <c:f>def!$C$4:$L$4</c:f>
              <c:numCache>
                <c:formatCode>#,##0</c:formatCode>
                <c:ptCount val="10"/>
                <c:pt idx="0">
                  <c:v>24063</c:v>
                </c:pt>
                <c:pt idx="1">
                  <c:v>27313.200000000001</c:v>
                </c:pt>
                <c:pt idx="2">
                  <c:v>25040.9</c:v>
                </c:pt>
                <c:pt idx="3">
                  <c:v>23932.6</c:v>
                </c:pt>
                <c:pt idx="4">
                  <c:v>25378.2</c:v>
                </c:pt>
                <c:pt idx="5">
                  <c:v>27469.4</c:v>
                </c:pt>
                <c:pt idx="6">
                  <c:v>30384.799999999996</c:v>
                </c:pt>
                <c:pt idx="7">
                  <c:v>30886</c:v>
                </c:pt>
                <c:pt idx="8">
                  <c:v>32517.7</c:v>
                </c:pt>
                <c:pt idx="9">
                  <c:v>34024</c:v>
                </c:pt>
              </c:numCache>
            </c:numRef>
          </c:val>
        </c:ser>
        <c:ser>
          <c:idx val="1"/>
          <c:order val="1"/>
          <c:tx>
            <c:strRef>
              <c:f>def!$B$5</c:f>
              <c:strCache>
                <c:ptCount val="1"/>
                <c:pt idx="0">
                  <c:v>Разходи (млн. лв.)</c:v>
                </c:pt>
              </c:strCache>
            </c:strRef>
          </c:tx>
          <c:spPr>
            <a:ln w="50800">
              <a:solidFill>
                <a:srgbClr val="002060"/>
              </a:solidFill>
            </a:ln>
          </c:spPr>
          <c:marker>
            <c:symbol val="none"/>
          </c:marker>
          <c:cat>
            <c:strRef>
              <c:f>def!$C$3:$L$3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2013*</c:v>
                </c:pt>
                <c:pt idx="7">
                  <c:v>2014*</c:v>
                </c:pt>
                <c:pt idx="8">
                  <c:v>2015*</c:v>
                </c:pt>
                <c:pt idx="9">
                  <c:v>2016*</c:v>
                </c:pt>
              </c:strCache>
            </c:strRef>
          </c:cat>
          <c:val>
            <c:numRef>
              <c:f>def!$C$5:$L$5</c:f>
              <c:numCache>
                <c:formatCode>#,##0</c:formatCode>
                <c:ptCount val="10"/>
                <c:pt idx="0">
                  <c:v>22103.4</c:v>
                </c:pt>
                <c:pt idx="1">
                  <c:v>25323.4</c:v>
                </c:pt>
                <c:pt idx="2">
                  <c:v>25666.9</c:v>
                </c:pt>
                <c:pt idx="3">
                  <c:v>26755.4</c:v>
                </c:pt>
                <c:pt idx="4">
                  <c:v>26865.599999999984</c:v>
                </c:pt>
                <c:pt idx="5">
                  <c:v>27828.3</c:v>
                </c:pt>
                <c:pt idx="6">
                  <c:v>31978.2</c:v>
                </c:pt>
                <c:pt idx="7">
                  <c:v>32358.2</c:v>
                </c:pt>
                <c:pt idx="8">
                  <c:v>33820.1</c:v>
                </c:pt>
                <c:pt idx="9">
                  <c:v>35058.120000000003</c:v>
                </c:pt>
              </c:numCache>
            </c:numRef>
          </c:val>
        </c:ser>
        <c:marker val="1"/>
        <c:axId val="71061888"/>
        <c:axId val="71063424"/>
      </c:lineChart>
      <c:catAx>
        <c:axId val="71061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0"/>
            </a:pPr>
            <a:endParaRPr lang="bg-BG"/>
          </a:p>
        </c:txPr>
        <c:crossAx val="71063424"/>
        <c:crosses val="autoZero"/>
        <c:auto val="1"/>
        <c:lblAlgn val="ctr"/>
        <c:lblOffset val="100"/>
      </c:catAx>
      <c:valAx>
        <c:axId val="71063424"/>
        <c:scaling>
          <c:orientation val="minMax"/>
          <c:min val="20000"/>
        </c:scaling>
        <c:axPos val="l"/>
        <c:numFmt formatCode="#,##0" sourceLinked="1"/>
        <c:tickLblPos val="nextTo"/>
        <c:txPr>
          <a:bodyPr/>
          <a:lstStyle/>
          <a:p>
            <a:pPr>
              <a:defRPr sz="1600" b="0"/>
            </a:pPr>
            <a:endParaRPr lang="bg-BG"/>
          </a:p>
        </c:txPr>
        <c:crossAx val="71061888"/>
        <c:crosses val="autoZero"/>
        <c:crossBetween val="between"/>
      </c:valAx>
      <c:catAx>
        <c:axId val="71064960"/>
        <c:scaling>
          <c:orientation val="minMax"/>
        </c:scaling>
        <c:delete val="1"/>
        <c:axPos val="t"/>
        <c:numFmt formatCode="General" sourceLinked="1"/>
        <c:tickLblPos val="nextTo"/>
        <c:crossAx val="71079040"/>
        <c:crosses val="max"/>
        <c:auto val="1"/>
        <c:lblAlgn val="ctr"/>
        <c:lblOffset val="100"/>
      </c:catAx>
      <c:valAx>
        <c:axId val="71079040"/>
        <c:scaling>
          <c:orientation val="minMax"/>
          <c:max val="4.0000000000000022E-2"/>
        </c:scaling>
        <c:axPos val="r"/>
        <c:numFmt formatCode="0%" sourceLinked="0"/>
        <c:tickLblPos val="nextTo"/>
        <c:txPr>
          <a:bodyPr/>
          <a:lstStyle/>
          <a:p>
            <a:pPr>
              <a:defRPr sz="1600" b="0"/>
            </a:pPr>
            <a:endParaRPr lang="bg-BG"/>
          </a:p>
        </c:txPr>
        <c:crossAx val="71064960"/>
        <c:crosses val="max"/>
        <c:crossBetween val="between"/>
      </c:valAx>
    </c:plotArea>
    <c:legend>
      <c:legendPos val="b"/>
      <c:layout/>
      <c:txPr>
        <a:bodyPr/>
        <a:lstStyle/>
        <a:p>
          <a:pPr>
            <a:defRPr sz="1600" b="1"/>
          </a:pPr>
          <a:endParaRPr lang="bg-BG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3E4A9-0374-4601-B4A8-E0A7B1DB9A56}" type="datetimeFigureOut">
              <a:rPr lang="bg-BG" smtClean="0"/>
              <a:pPr/>
              <a:t>5.11.2013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0C895-A590-42E3-AD53-D97ED8E1A3F8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42C5-E8E2-4688-9AE5-0A9095F828D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42C5-E8E2-4688-9AE5-0A9095F828D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42C5-E8E2-4688-9AE5-0A9095F828D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42C5-E8E2-4688-9AE5-0A9095F828D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42C5-E8E2-4688-9AE5-0A9095F828D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42C5-E8E2-4688-9AE5-0A9095F828D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42C5-E8E2-4688-9AE5-0A9095F828D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42C5-E8E2-4688-9AE5-0A9095F828D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42C5-E8E2-4688-9AE5-0A9095F828D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42C5-E8E2-4688-9AE5-0A9095F828D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42C5-E8E2-4688-9AE5-0A9095F828D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42C5-E8E2-4688-9AE5-0A9095F828D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453F-1EBA-4648-8B73-D2F54762074F}" type="datetime1">
              <a:rPr lang="bg-BG" smtClean="0"/>
              <a:pPr/>
              <a:t>5.11.2013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8260CC-7820-4AB4-A13D-8BE80E1E936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C543-8B65-4642-A66B-909B0B179AF7}" type="datetime1">
              <a:rPr lang="bg-BG" smtClean="0"/>
              <a:pPr/>
              <a:t>5.11.2013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20F9-36AD-4AC0-9791-4E641B70022C}" type="datetime1">
              <a:rPr lang="bg-BG" smtClean="0"/>
              <a:pPr/>
              <a:t>5.11.2013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E7CA-3E9C-4D17-A26A-0CBD4EA798A2}" type="datetime1">
              <a:rPr lang="bg-BG" smtClean="0"/>
              <a:pPr/>
              <a:t>5.11.2013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29D0-0437-4888-8701-FEBC34AF24E3}" type="datetime1">
              <a:rPr lang="bg-BG" smtClean="0"/>
              <a:pPr/>
              <a:t>5.11.2013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8260CC-7820-4AB4-A13D-8BE80E1E936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0D-28AF-4A51-BB20-167B56DE8B80}" type="datetime1">
              <a:rPr lang="bg-BG" smtClean="0"/>
              <a:pPr/>
              <a:t>5.11.2013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7673-82AB-443E-BDA3-ADF185A40E3D}" type="datetime1">
              <a:rPr lang="bg-BG" smtClean="0"/>
              <a:pPr/>
              <a:t>5.11.2013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017E-0AEA-45CA-A8BF-1A1070066C74}" type="datetime1">
              <a:rPr lang="bg-BG" smtClean="0"/>
              <a:pPr/>
              <a:t>5.11.2013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45D2-2E37-405F-9F09-B87136EC7980}" type="datetime1">
              <a:rPr lang="bg-BG" smtClean="0"/>
              <a:pPr/>
              <a:t>5.11.2013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78-1B7D-4221-945D-D2253BE58B3C}" type="datetime1">
              <a:rPr lang="bg-BG" smtClean="0"/>
              <a:pPr/>
              <a:t>5.11.2013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0080-7D62-4063-843E-663ECE62D43A}" type="datetime1">
              <a:rPr lang="bg-BG" smtClean="0"/>
              <a:pPr/>
              <a:t>5.11.2013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8260CC-7820-4AB4-A13D-8BE80E1E9367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4A1FC7-A489-44A4-89FB-60D24F085F16}" type="datetime1">
              <a:rPr lang="bg-BG" smtClean="0"/>
              <a:pPr/>
              <a:t>5.11.2013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8260CC-7820-4AB4-A13D-8BE80E1E9367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e.b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e.b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571612"/>
            <a:ext cx="7772400" cy="1470025"/>
          </a:xfrm>
        </p:spPr>
        <p:txBody>
          <a:bodyPr/>
          <a:lstStyle/>
          <a:p>
            <a:r>
              <a:rPr lang="bg-BG" dirty="0" smtClean="0">
                <a:latin typeface="Arial Narrow" pitchFamily="34" charset="0"/>
              </a:rPr>
              <a:t>Алтернативен бюджет за 2014 г.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914400"/>
          </a:xfrm>
        </p:spPr>
        <p:txBody>
          <a:bodyPr>
            <a:normAutofit lnSpcReduction="10000"/>
          </a:bodyPr>
          <a:lstStyle/>
          <a:p>
            <a:r>
              <a:rPr lang="bg-BG" dirty="0" smtClean="0">
                <a:latin typeface="Arial Narrow" pitchFamily="34" charset="0"/>
              </a:rPr>
              <a:t>5 ноември 2013 г.</a:t>
            </a:r>
          </a:p>
          <a:p>
            <a:r>
              <a:rPr lang="en-US" dirty="0" smtClean="0">
                <a:latin typeface="Arial Narrow" pitchFamily="34" charset="0"/>
                <a:hlinkClick r:id="rId3"/>
              </a:rPr>
              <a:t>www.ime.bg</a:t>
            </a:r>
            <a:r>
              <a:rPr lang="en-US" dirty="0" smtClean="0">
                <a:latin typeface="Arial Narrow" pitchFamily="34" charset="0"/>
              </a:rPr>
              <a:t> 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214290"/>
            <a:ext cx="41953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Развитие на регионите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14488"/>
            <a:ext cx="7772400" cy="4305312"/>
          </a:xfrm>
        </p:spPr>
        <p:txBody>
          <a:bodyPr>
            <a:normAutofit/>
          </a:bodyPr>
          <a:lstStyle/>
          <a:p>
            <a:r>
              <a:rPr lang="bg-BG" sz="2800" dirty="0" smtClean="0"/>
              <a:t>Фискална децентрализация вместо “фонд” за регионално развитие</a:t>
            </a:r>
          </a:p>
          <a:p>
            <a:pPr lvl="1">
              <a:buFont typeface="Wingdings" pitchFamily="2" charset="2"/>
              <a:buChar char="Ø"/>
            </a:pPr>
            <a:r>
              <a:rPr lang="bg-BG" sz="2800" dirty="0" smtClean="0"/>
              <a:t>Прехвърляне на 1/5 от приходите от подоходен данък към общините (около 500 млн. лв.)</a:t>
            </a:r>
          </a:p>
          <a:p>
            <a:r>
              <a:rPr lang="bg-BG" sz="2800" dirty="0" smtClean="0"/>
              <a:t>Насочването на ресурс за инвестиции на местно ниво е естествено – на база генерирани доходи, а не с политическо решение</a:t>
            </a:r>
            <a:endParaRPr lang="bg-B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Пенсионна реформа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eaLnBrk="1" hangingPunct="1"/>
            <a:r>
              <a:rPr lang="bg-BG" sz="3000" dirty="0" smtClean="0"/>
              <a:t>Покачването на възрастта за пенсиониране да продължи по план (спестява 46 млн. лв.):</a:t>
            </a:r>
          </a:p>
          <a:p>
            <a:pPr lvl="1">
              <a:buFont typeface="Wingdings" pitchFamily="2" charset="2"/>
              <a:buChar char="Ø"/>
            </a:pPr>
            <a:r>
              <a:rPr lang="bg-BG" sz="2600" dirty="0" smtClean="0"/>
              <a:t>автоматичните механизми (обвързаност с продължителността на живота) да се задействат чак след края на плануваното покачване</a:t>
            </a:r>
          </a:p>
          <a:p>
            <a:pPr eaLnBrk="1" hangingPunct="1"/>
            <a:r>
              <a:rPr lang="bg-BG" sz="3000" dirty="0" smtClean="0"/>
              <a:t>Прехвърляне на 2 процентни пункта от пенсионната вноска към частен фонд, както беше планирано преди повече от 10 години</a:t>
            </a:r>
            <a:endParaRPr lang="en-US" sz="3000" dirty="0" smtClean="0"/>
          </a:p>
          <a:p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Здравна реформа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57188" y="1676401"/>
            <a:ext cx="8358187" cy="4492624"/>
          </a:xfrm>
        </p:spPr>
        <p:txBody>
          <a:bodyPr>
            <a:normAutofit/>
          </a:bodyPr>
          <a:lstStyle/>
          <a:p>
            <a:r>
              <a:rPr lang="bg-BG" sz="3000" dirty="0" smtClean="0"/>
              <a:t>Разбиване монопола на НЗОК и прехвърляне на 2 процентни пункта от здравната вноска към избран частен фонд</a:t>
            </a:r>
          </a:p>
          <a:p>
            <a:r>
              <a:rPr lang="bg-BG" sz="3000" dirty="0" smtClean="0"/>
              <a:t>Стимули за работещите да се осигуряват и възможност на частната инициатива да предостави по-добра услуга и да отговори на индивидуалните предпочитания на хората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143932" cy="8683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bg-BG" sz="3200" dirty="0" smtClean="0"/>
              <a:t>Консолидирана фискална програма (млн. лв.)</a:t>
            </a:r>
            <a:endParaRPr lang="bg-BG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14348" y="1214422"/>
          <a:ext cx="8094314" cy="5154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2282"/>
                <a:gridCol w="2357454"/>
                <a:gridCol w="2214578"/>
              </a:tblGrid>
              <a:tr h="493949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Бюджет на МС 2014</a:t>
                      </a:r>
                      <a:endParaRPr lang="bg-BG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ИПИ </a:t>
                      </a:r>
                      <a:r>
                        <a:rPr lang="bg-BG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2014</a:t>
                      </a:r>
                      <a:endParaRPr lang="bg-BG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3949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Общо приходи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</a:t>
                      </a:r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886</a:t>
                      </a:r>
                      <a:endParaRPr lang="bg-BG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870</a:t>
                      </a:r>
                      <a:endParaRPr lang="bg-BG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3949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(% от БВП)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,9%</a:t>
                      </a:r>
                      <a:endParaRPr lang="bg-BG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36,6%</a:t>
                      </a:r>
                      <a:endParaRPr lang="bg-BG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3949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Общо разходи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1 453</a:t>
                      </a:r>
                      <a:endParaRPr lang="bg-BG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938</a:t>
                      </a:r>
                      <a:endParaRPr lang="bg-BG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3949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(% от БВП)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38,6%</a:t>
                      </a:r>
                      <a:endParaRPr lang="bg-BG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35,5%</a:t>
                      </a:r>
                      <a:endParaRPr lang="bg-BG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836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Вноска в общия бюджет на ЕС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90</a:t>
                      </a:r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bg-BG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90</a:t>
                      </a:r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bg-BG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3949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(% от БВП)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</a:t>
                      </a:r>
                      <a:r>
                        <a:rPr lang="bg-BG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bg-BG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</a:t>
                      </a:r>
                      <a:r>
                        <a:rPr lang="bg-BG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bg-BG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493949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Бюджетно салдо (+/-)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-1 </a:t>
                      </a:r>
                      <a:r>
                        <a:rPr lang="bg-BG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472</a:t>
                      </a:r>
                      <a:endParaRPr lang="bg-BG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</a:t>
                      </a:r>
                      <a:endParaRPr lang="bg-BG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3949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(% от БВП)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1,8%</a:t>
                      </a:r>
                      <a:endParaRPr lang="bg-BG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</a:t>
                      </a:r>
                      <a:r>
                        <a:rPr lang="bg-BG" sz="2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r>
                        <a:rPr lang="bg-BG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493949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Първичен баланс (+/-)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1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-780</a:t>
                      </a:r>
                      <a:endParaRPr lang="bg-BG" sz="20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719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Content Placeholder 4" descr="prihod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71601" y="230332"/>
            <a:ext cx="6324600" cy="63964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Content Placeholder 4" descr="razhod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152400"/>
            <a:ext cx="5410200" cy="65431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bg-BG" dirty="0" smtClean="0"/>
              <a:t>Ефекти от алтернативен бюджет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28624" y="1752600"/>
            <a:ext cx="8258175" cy="4462463"/>
          </a:xfrm>
        </p:spPr>
        <p:txBody>
          <a:bodyPr>
            <a:normAutofit/>
          </a:bodyPr>
          <a:lstStyle/>
          <a:p>
            <a:pPr eaLnBrk="1" hangingPunct="1"/>
            <a:r>
              <a:rPr lang="bg-BG" sz="3000" dirty="0" smtClean="0"/>
              <a:t>Устойчиви публични финанси – по-малко зависими от политическата криза в страната</a:t>
            </a:r>
          </a:p>
          <a:p>
            <a:pPr eaLnBrk="1" hangingPunct="1"/>
            <a:r>
              <a:rPr lang="bg-BG" sz="3000" dirty="0" smtClean="0"/>
              <a:t>Ефективни харчове и средства за инвестиции в регионите</a:t>
            </a:r>
          </a:p>
          <a:p>
            <a:pPr eaLnBrk="1" hangingPunct="1"/>
            <a:r>
              <a:rPr lang="bg-BG" sz="3000" dirty="0" smtClean="0"/>
              <a:t>Повече избор за данъкоплатците в осигурителните системи</a:t>
            </a:r>
          </a:p>
          <a:p>
            <a:pPr eaLnBrk="1" hangingPunct="1"/>
            <a:r>
              <a:rPr lang="bg-BG" sz="3000" dirty="0" smtClean="0"/>
              <a:t>По-бързо възстановяване и повече работни места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Здравеопазване и демография</a:t>
            </a:r>
            <a:endParaRPr lang="bg-B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763000" cy="510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392723">
                <a:tc>
                  <a:txBody>
                    <a:bodyPr/>
                    <a:lstStyle/>
                    <a:p>
                      <a:pPr algn="l" fontAlgn="b"/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2005 г.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2012 г.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промяна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Население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7 718 750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7 282 041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5,66</a:t>
                      </a:r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0-14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1 047 051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989 786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5,47</a:t>
                      </a:r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15-64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5 343 220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4 897 177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8,35</a:t>
                      </a:r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65+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1 328 479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1 395 078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5,01</a:t>
                      </a:r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92723">
                <a:tc>
                  <a:txBody>
                    <a:bodyPr/>
                    <a:lstStyle/>
                    <a:p>
                      <a:pPr algn="l" fontAlgn="b"/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27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Постъпили в болница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Общо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1 614 313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1 961 177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21,49</a:t>
                      </a:r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0-17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308 107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297 170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3,55</a:t>
                      </a:r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18-64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880 895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1 043 329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18,44</a:t>
                      </a:r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65+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425 311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620 678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45,94</a:t>
                      </a:r>
                      <a:r>
                        <a:rPr lang="bg-BG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392723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Болнична</a:t>
                      </a:r>
                      <a:r>
                        <a:rPr lang="bg-BG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помощ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295,1 млн. лв.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1,19 млрд. лв.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 пъти!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92723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Източник: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НЦОЗА и НОИ</a:t>
                      </a:r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bg-BG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17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Някои финансови показатели в здравеопазването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447800"/>
            <a:ext cx="7901014" cy="4572000"/>
          </a:xfrm>
        </p:spPr>
        <p:txBody>
          <a:bodyPr/>
          <a:lstStyle/>
          <a:p>
            <a:endParaRPr lang="bg-BG" sz="2800" dirty="0" smtClean="0"/>
          </a:p>
          <a:p>
            <a:r>
              <a:rPr lang="bg-BG" sz="2800" dirty="0" smtClean="0"/>
              <a:t>НЗОК – излишъци 2007-2010 г.; балансирани след това</a:t>
            </a:r>
          </a:p>
          <a:p>
            <a:r>
              <a:rPr lang="bg-BG" sz="2800" dirty="0" smtClean="0"/>
              <a:t>Дългове на болници:</a:t>
            </a:r>
          </a:p>
          <a:p>
            <a:pPr lvl="1">
              <a:buFont typeface="Wingdings" pitchFamily="2" charset="2"/>
              <a:buChar char="Ø"/>
            </a:pPr>
            <a:r>
              <a:rPr lang="bg-BG" sz="2800" dirty="0" smtClean="0"/>
              <a:t>2005 – 185 млн. лв. (Радослав </a:t>
            </a:r>
            <a:r>
              <a:rPr lang="bg-BG" sz="2800" dirty="0" err="1" smtClean="0"/>
              <a:t>Гайдарски</a:t>
            </a:r>
            <a:r>
              <a:rPr lang="bg-BG" sz="2800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bg-BG" sz="2800" dirty="0" smtClean="0"/>
              <a:t>2013 – 326,5 млн. лв. (Таня Андреева)</a:t>
            </a:r>
          </a:p>
          <a:p>
            <a:r>
              <a:rPr lang="bg-BG" sz="2800" dirty="0" smtClean="0"/>
              <a:t>Първа година на дефицит – 105-150 млн. лв.</a:t>
            </a:r>
          </a:p>
          <a:p>
            <a:pPr lvl="1">
              <a:buFont typeface="Wingdings" pitchFamily="2" charset="2"/>
              <a:buChar char="Ø"/>
            </a:pPr>
            <a:r>
              <a:rPr lang="bg-BG" sz="2800" dirty="0" smtClean="0"/>
              <a:t>Прехвърля се за 2014 г., а пари ще има ли?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18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072494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Правителствените приоритети за 2014 г.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sz="2800" dirty="0" smtClean="0"/>
          </a:p>
          <a:p>
            <a:r>
              <a:rPr lang="bg-BG" sz="2800" dirty="0" smtClean="0"/>
              <a:t>Запазване на нормалното функциониране на системата</a:t>
            </a:r>
          </a:p>
          <a:p>
            <a:r>
              <a:rPr lang="bg-BG" sz="2800" dirty="0" smtClean="0"/>
              <a:t>Част от приходите да се спестят</a:t>
            </a:r>
          </a:p>
          <a:p>
            <a:r>
              <a:rPr lang="bg-BG" sz="2800" dirty="0" smtClean="0"/>
              <a:t>Повече разходи за заплати и техника</a:t>
            </a:r>
          </a:p>
          <a:p>
            <a:r>
              <a:rPr lang="bg-BG" sz="2800" dirty="0" smtClean="0"/>
              <a:t>Централизирани търгове на лекарства</a:t>
            </a:r>
          </a:p>
          <a:p>
            <a:r>
              <a:rPr lang="bg-BG" sz="2800" dirty="0" smtClean="0"/>
              <a:t>Помощ за лечебни заведения в трудно достъпни райони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19</a:t>
            </a:fld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Макрорамка</a:t>
            </a:r>
            <a:r>
              <a:rPr lang="bg-BG" dirty="0" smtClean="0"/>
              <a:t> за 2014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43050"/>
            <a:ext cx="7772400" cy="4376750"/>
          </a:xfrm>
        </p:spPr>
        <p:txBody>
          <a:bodyPr/>
          <a:lstStyle/>
          <a:p>
            <a:r>
              <a:rPr lang="bg-BG" dirty="0" smtClean="0"/>
              <a:t>Икономически ръст от 1,8% – възможен, но трудно достижим</a:t>
            </a:r>
          </a:p>
          <a:p>
            <a:r>
              <a:rPr lang="bg-BG" dirty="0" smtClean="0"/>
              <a:t>Не се отчитат два сериозни риска:</a:t>
            </a:r>
          </a:p>
          <a:p>
            <a:pPr lvl="1">
              <a:buFontTx/>
              <a:buChar char="-"/>
            </a:pPr>
            <a:r>
              <a:rPr lang="bg-BG" sz="2600" dirty="0" smtClean="0"/>
              <a:t>Рецесията в ЕС да продължи и през 2014 г. (МВФ прогноза за 2013: - 0,4%; за 2014: 1%)</a:t>
            </a:r>
          </a:p>
          <a:p>
            <a:pPr lvl="1">
              <a:buFontTx/>
              <a:buChar char="-"/>
            </a:pPr>
            <a:r>
              <a:rPr lang="bg-BG" sz="2600" dirty="0" smtClean="0"/>
              <a:t>Политическата криза в България да не затихне или да се разрасне през 2014 г.</a:t>
            </a:r>
          </a:p>
          <a:p>
            <a:pPr>
              <a:buFontTx/>
              <a:buChar char="-"/>
            </a:pPr>
            <a:endParaRPr lang="bg-BG" dirty="0" smtClean="0"/>
          </a:p>
          <a:p>
            <a:pPr>
              <a:buFontTx/>
              <a:buChar char="-"/>
            </a:pP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Проблемите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47800"/>
            <a:ext cx="8429684" cy="4572000"/>
          </a:xfrm>
        </p:spPr>
        <p:txBody>
          <a:bodyPr/>
          <a:lstStyle/>
          <a:p>
            <a:endParaRPr lang="bg-BG" sz="2800" dirty="0" smtClean="0"/>
          </a:p>
          <a:p>
            <a:r>
              <a:rPr lang="bg-BG" sz="2800" dirty="0" smtClean="0"/>
              <a:t>От една страна – неефективни разходи</a:t>
            </a:r>
          </a:p>
          <a:p>
            <a:r>
              <a:rPr lang="bg-BG" sz="2800" dirty="0" smtClean="0"/>
              <a:t>От друга – </a:t>
            </a:r>
            <a:r>
              <a:rPr lang="bg-BG" sz="2800" dirty="0" err="1" smtClean="0"/>
              <a:t>недофинансирана</a:t>
            </a:r>
            <a:r>
              <a:rPr lang="bg-BG" sz="2800" dirty="0" smtClean="0"/>
              <a:t> система:</a:t>
            </a:r>
          </a:p>
          <a:p>
            <a:pPr lvl="1">
              <a:buFont typeface="Wingdings" pitchFamily="2" charset="2"/>
              <a:buChar char="Ø"/>
            </a:pPr>
            <a:r>
              <a:rPr lang="bg-BG" sz="2800" dirty="0" smtClean="0"/>
              <a:t>Декларирани, но неизплатени вноски</a:t>
            </a:r>
          </a:p>
          <a:p>
            <a:pPr lvl="1">
              <a:buFont typeface="Wingdings" pitchFamily="2" charset="2"/>
              <a:buChar char="Ø"/>
            </a:pPr>
            <a:r>
              <a:rPr lang="bg-BG" sz="2800" dirty="0" smtClean="0"/>
              <a:t>Държавата не е коректен платец</a:t>
            </a:r>
          </a:p>
          <a:p>
            <a:pPr lvl="1">
              <a:buFont typeface="Wingdings" pitchFamily="2" charset="2"/>
              <a:buChar char="Ø"/>
            </a:pPr>
            <a:r>
              <a:rPr lang="bg-BG" sz="2800" dirty="0" smtClean="0"/>
              <a:t>250 хил. не искат да се осигуряват (Р. Тодорова)</a:t>
            </a:r>
          </a:p>
          <a:p>
            <a:pPr lvl="1"/>
            <a:endParaRPr lang="bg-BG" dirty="0" smtClean="0"/>
          </a:p>
          <a:p>
            <a:pPr lvl="1"/>
            <a:endParaRPr lang="bg-BG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20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Разбивка на приходите в НЗОК</a:t>
            </a: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305819" cy="5121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1643074"/>
                <a:gridCol w="1609727"/>
                <a:gridCol w="1481118"/>
              </a:tblGrid>
              <a:tr h="317920">
                <a:tc>
                  <a:txBody>
                    <a:bodyPr/>
                    <a:lstStyle/>
                    <a:p>
                      <a:pPr algn="l" fontAlgn="b"/>
                      <a:endParaRPr lang="bg-BG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бр.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лв.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лв./човек</a:t>
                      </a:r>
                    </a:p>
                  </a:txBody>
                  <a:tcPr marL="9525" marR="9525" marT="9525" marB="0" anchor="ctr"/>
                </a:tc>
              </a:tr>
              <a:tr h="31792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Пенсионери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2 170 432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592 894 251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273,17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1792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Безработни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114 308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29 194 263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255,40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1792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Социално слаби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107 500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21 672 000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201,60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1792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Деца до 18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1 488 011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299 983 018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201,60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1792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Студенти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138 099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27 840 758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201,60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1792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Чуждестранни студенти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66 125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201,60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81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Лишени от свобода и бежанци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1 617 840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1792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Ветерани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6 182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1 246 291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201,60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81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Роднини, грижещи се за инвалиди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1 200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241 920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201,60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81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Лица по чл. 230 и 231 от Закона за отбраната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390 679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81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Други лица по чл. 40, ал. 2 и 3 от ЗЗО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112 856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403,06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1792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Осигурени лица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2 677 691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1 819 900 000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679,65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1792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Източник: Проект на бюджета на НЗОК за 2014 г., НОИ, прогнози на МФ и собствени изчисления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bg-BG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bg-BG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bg-BG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21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Решенията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71612"/>
            <a:ext cx="7772400" cy="4448188"/>
          </a:xfrm>
        </p:spPr>
        <p:txBody>
          <a:bodyPr/>
          <a:lstStyle/>
          <a:p>
            <a:r>
              <a:rPr lang="bg-BG" sz="2800" dirty="0" smtClean="0"/>
              <a:t>Прехвърляне на 2 процентни пункта от осигуровката в частни фондове</a:t>
            </a:r>
          </a:p>
          <a:p>
            <a:pPr lvl="1">
              <a:buFont typeface="Wingdings" pitchFamily="2" charset="2"/>
              <a:buChar char="Ø"/>
            </a:pPr>
            <a:r>
              <a:rPr lang="bg-BG" sz="2800" dirty="0" smtClean="0"/>
              <a:t>ОПЛ, специалист, изследвания, </a:t>
            </a:r>
            <a:r>
              <a:rPr lang="bg-BG" sz="2800" dirty="0" err="1" smtClean="0"/>
              <a:t>дентални</a:t>
            </a:r>
            <a:r>
              <a:rPr lang="bg-BG" sz="2800" dirty="0" smtClean="0"/>
              <a:t> услуги, профилактика</a:t>
            </a:r>
          </a:p>
          <a:p>
            <a:r>
              <a:rPr lang="bg-BG" sz="2800" dirty="0" smtClean="0"/>
              <a:t>Изготвяне на програма с широка обществена подкрепа за постепенното увеличаване на този дял</a:t>
            </a:r>
          </a:p>
          <a:p>
            <a:r>
              <a:rPr lang="bg-BG" sz="2800" dirty="0" smtClean="0"/>
              <a:t>Превръщане на държавата в коректен платец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22</a:t>
            </a:fld>
            <a:endParaRPr lang="bg-BG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23</a:t>
            </a:fld>
            <a:endParaRPr lang="bg-BG"/>
          </a:p>
        </p:txBody>
      </p:sp>
      <p:pic>
        <p:nvPicPr>
          <p:cNvPr id="5" name="Content Placeholder 4" descr="razhodna_belejka201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786050" y="142852"/>
            <a:ext cx="3479756" cy="65008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571612"/>
            <a:ext cx="7772400" cy="1470025"/>
          </a:xfrm>
        </p:spPr>
        <p:txBody>
          <a:bodyPr/>
          <a:lstStyle/>
          <a:p>
            <a:r>
              <a:rPr lang="bg-BG" dirty="0" smtClean="0">
                <a:latin typeface="Arial Narrow" pitchFamily="34" charset="0"/>
              </a:rPr>
              <a:t>Алтернативен бюджет за 2014 г.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914400"/>
          </a:xfrm>
        </p:spPr>
        <p:txBody>
          <a:bodyPr>
            <a:normAutofit lnSpcReduction="10000"/>
          </a:bodyPr>
          <a:lstStyle/>
          <a:p>
            <a:r>
              <a:rPr lang="bg-BG" dirty="0" smtClean="0">
                <a:latin typeface="Arial Narrow" pitchFamily="34" charset="0"/>
              </a:rPr>
              <a:t>5 ноември 2013 г.</a:t>
            </a:r>
          </a:p>
          <a:p>
            <a:r>
              <a:rPr lang="en-US" dirty="0" smtClean="0">
                <a:latin typeface="Arial Narrow" pitchFamily="34" charset="0"/>
                <a:hlinkClick r:id="rId3"/>
              </a:rPr>
              <a:t>www.ime.bg</a:t>
            </a:r>
            <a:r>
              <a:rPr lang="en-US" dirty="0" smtClean="0">
                <a:latin typeface="Arial Narrow" pitchFamily="34" charset="0"/>
              </a:rPr>
              <a:t> 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214290"/>
            <a:ext cx="419533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14282" y="285728"/>
          <a:ext cx="8715436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14282" y="285728"/>
          <a:ext cx="8715436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Нужда от буфери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Продължаващото увеличение на </a:t>
            </a:r>
            <a:r>
              <a:rPr lang="bg-BG" dirty="0" err="1" smtClean="0"/>
              <a:t>дълговото</a:t>
            </a:r>
            <a:r>
              <a:rPr lang="bg-BG" dirty="0" smtClean="0"/>
              <a:t> бреме в ЕС ще потиска растежа в средносрочен план</a:t>
            </a:r>
          </a:p>
          <a:p>
            <a:r>
              <a:rPr lang="bg-BG" dirty="0" smtClean="0"/>
              <a:t>Буфер: задържане на 5% от разходите на ПРБК; предоставят се, ако не се превиши бюджетното салдо</a:t>
            </a:r>
          </a:p>
          <a:p>
            <a:r>
              <a:rPr lang="bg-BG" dirty="0" smtClean="0"/>
              <a:t>Балансираният бюджет – по-сериозен буфер</a:t>
            </a:r>
          </a:p>
          <a:p>
            <a:r>
              <a:rPr lang="bg-BG" dirty="0" smtClean="0"/>
              <a:t>По този начин се осигуряват близо 1,5 млрд. лева резерв в случай на неблагоприятен сценарий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0CC-7820-4AB4-A13D-8BE80E1E9367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6540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bg-BG" sz="3200" dirty="0" smtClean="0"/>
              <a:t>Консолидирана фискална програма 2007 – 201</a:t>
            </a:r>
            <a:r>
              <a:rPr lang="en-US" sz="3200" dirty="0" smtClean="0"/>
              <a:t>6</a:t>
            </a:r>
            <a:endParaRPr lang="bg-BG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533400" y="1214422"/>
          <a:ext cx="8077200" cy="5110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bg-BG" dirty="0" smtClean="0"/>
              <a:t>Алтернативен бюджет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28625" y="1752600"/>
            <a:ext cx="8229600" cy="42021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bg-BG" dirty="0" smtClean="0"/>
              <a:t>Бюджетът като инструмент за растеж, а не обслужващ самия себе си</a:t>
            </a:r>
          </a:p>
          <a:p>
            <a:pPr eaLnBrk="1" hangingPunct="1"/>
            <a:r>
              <a:rPr lang="bg-BG" dirty="0" smtClean="0"/>
              <a:t>Устойчив на шокове, особено на политически такива</a:t>
            </a:r>
            <a:endParaRPr lang="en-US" dirty="0" smtClean="0"/>
          </a:p>
          <a:p>
            <a:pPr eaLnBrk="1" hangingPunct="1"/>
            <a:r>
              <a:rPr lang="bg-BG" dirty="0" smtClean="0"/>
              <a:t>Край на дефицитното харчене и намаление на някои данъци</a:t>
            </a:r>
          </a:p>
          <a:p>
            <a:pPr eaLnBrk="1" hangingPunct="1"/>
            <a:r>
              <a:rPr lang="bg-BG" dirty="0" smtClean="0"/>
              <a:t>Бюджет на регионите, но не чрез политически решения, а чрез данъчни правомощия</a:t>
            </a:r>
          </a:p>
          <a:p>
            <a:pPr eaLnBrk="1" hangingPunct="1"/>
            <a:r>
              <a:rPr lang="bg-BG" dirty="0" smtClean="0"/>
              <a:t>Избор за данъкоплатците в осигурителните системи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Данъчни промени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524000"/>
            <a:ext cx="8705850" cy="472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bg-BG" sz="2800" dirty="0" smtClean="0"/>
              <a:t>Премахване на данък “дивидент</a:t>
            </a:r>
            <a:r>
              <a:rPr lang="en-US" sz="2800" dirty="0" smtClean="0"/>
              <a:t>”</a:t>
            </a:r>
            <a:r>
              <a:rPr lang="bg-BG" sz="2800" dirty="0" smtClean="0"/>
              <a:t> (сега 5%)</a:t>
            </a:r>
          </a:p>
          <a:p>
            <a:pPr>
              <a:defRPr/>
            </a:pPr>
            <a:r>
              <a:rPr lang="bg-BG" sz="2800" dirty="0" smtClean="0"/>
              <a:t>Премахване на данък “лихва” (сега 10%)</a:t>
            </a:r>
          </a:p>
          <a:p>
            <a:pPr>
              <a:defRPr/>
            </a:pPr>
            <a:r>
              <a:rPr lang="bg-BG" sz="2800" dirty="0" smtClean="0"/>
              <a:t>10% данък върху ЕТ (сега 15%)</a:t>
            </a:r>
          </a:p>
          <a:p>
            <a:pPr>
              <a:defRPr/>
            </a:pPr>
            <a:endParaRPr lang="bg-BG" sz="2800" dirty="0" smtClean="0"/>
          </a:p>
          <a:p>
            <a:pPr>
              <a:defRPr/>
            </a:pPr>
            <a:r>
              <a:rPr lang="bg-BG" sz="2800" dirty="0" smtClean="0"/>
              <a:t>Ограничаване на данъчните преференции - облекчения за земеделци, ваучери за храна, преференциален ДДС върху туризма</a:t>
            </a:r>
          </a:p>
          <a:p>
            <a:pPr>
              <a:defRPr/>
            </a:pPr>
            <a:r>
              <a:rPr lang="bg-BG" sz="2800" dirty="0" smtClean="0"/>
              <a:t>Постепенно покачване на акциза върху цигарите – увеличение на минималния акциз от 148 на 154 лв. на 1000 цигари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E3C7B-9556-4501-8ABA-43171672B88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Мерки за балансиран бюджет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500562"/>
          </a:xfrm>
        </p:spPr>
        <p:txBody>
          <a:bodyPr>
            <a:normAutofit/>
          </a:bodyPr>
          <a:lstStyle/>
          <a:p>
            <a:r>
              <a:rPr lang="bg-BG" sz="2400" dirty="0" smtClean="0"/>
              <a:t>Свиване на </a:t>
            </a:r>
            <a:r>
              <a:rPr lang="bg-BG" sz="2400" dirty="0" smtClean="0">
                <a:solidFill>
                  <a:srgbClr val="C00000"/>
                </a:solidFill>
              </a:rPr>
              <a:t>текущите разходи </a:t>
            </a:r>
            <a:r>
              <a:rPr lang="bg-BG" sz="2400" dirty="0" smtClean="0"/>
              <a:t>(заплати и издръжка) в публичния сектор с </a:t>
            </a:r>
            <a:r>
              <a:rPr lang="en-US" sz="2400" dirty="0" smtClean="0"/>
              <a:t>1</a:t>
            </a:r>
            <a:r>
              <a:rPr lang="bg-BG" sz="2400" dirty="0" smtClean="0"/>
              <a:t>0% от планираните:</a:t>
            </a: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bg-BG" dirty="0" smtClean="0"/>
              <a:t>Функционален анализ и фокус върху силовите ведомства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bg-BG" dirty="0" smtClean="0"/>
              <a:t>Без да се пипат разходите за образование</a:t>
            </a:r>
          </a:p>
          <a:p>
            <a:r>
              <a:rPr lang="bg-BG" sz="2400" dirty="0" smtClean="0"/>
              <a:t>Ограничаване на </a:t>
            </a:r>
            <a:r>
              <a:rPr lang="bg-BG" sz="2400" dirty="0" smtClean="0">
                <a:solidFill>
                  <a:srgbClr val="C00000"/>
                </a:solidFill>
              </a:rPr>
              <a:t>субсидиите</a:t>
            </a:r>
            <a:r>
              <a:rPr lang="bg-BG" sz="2400" dirty="0" smtClean="0"/>
              <a:t> от бюджета:</a:t>
            </a:r>
          </a:p>
          <a:p>
            <a:pPr lvl="1">
              <a:buFont typeface="Wingdings" pitchFamily="2" charset="2"/>
              <a:buChar char="Ø"/>
            </a:pPr>
            <a:r>
              <a:rPr lang="bg-BG" dirty="0" smtClean="0"/>
              <a:t>Премахване на националните доплащания за земеделските производители и създаване на фонд за приоритетно проектно финансиране</a:t>
            </a:r>
          </a:p>
          <a:p>
            <a:pPr lvl="1">
              <a:buFont typeface="Wingdings" pitchFamily="2" charset="2"/>
              <a:buChar char="Ø"/>
            </a:pPr>
            <a:r>
              <a:rPr lang="bg-BG" dirty="0" smtClean="0"/>
              <a:t>Ограничаване на субсидиите за закъсали държавни компании и стъпки за приватизация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217C2-BCBC-442A-9CC4-3B87CFF8B36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837</TotalTime>
  <Words>1087</Words>
  <Application>Microsoft Office PowerPoint</Application>
  <PresentationFormat>On-screen Show (4:3)</PresentationFormat>
  <Paragraphs>245</Paragraphs>
  <Slides>24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Алтернативен бюджет за 2014 г.</vt:lpstr>
      <vt:lpstr>Макрорамка за 2014</vt:lpstr>
      <vt:lpstr>Slide 3</vt:lpstr>
      <vt:lpstr>Slide 4</vt:lpstr>
      <vt:lpstr>Нужда от буфери</vt:lpstr>
      <vt:lpstr>Консолидирана фискална програма 2007 – 2016</vt:lpstr>
      <vt:lpstr>Алтернативен бюджет</vt:lpstr>
      <vt:lpstr>Данъчни промени</vt:lpstr>
      <vt:lpstr>Мерки за балансиран бюджет</vt:lpstr>
      <vt:lpstr>Развитие на регионите</vt:lpstr>
      <vt:lpstr>Пенсионна реформа</vt:lpstr>
      <vt:lpstr>Здравна реформа</vt:lpstr>
      <vt:lpstr>Консолидирана фискална програма (млн. лв.)</vt:lpstr>
      <vt:lpstr>Slide 14</vt:lpstr>
      <vt:lpstr>Slide 15</vt:lpstr>
      <vt:lpstr>Ефекти от алтернативен бюджет</vt:lpstr>
      <vt:lpstr>Здравеопазване и демография</vt:lpstr>
      <vt:lpstr>Някои финансови показатели в здравеопазването</vt:lpstr>
      <vt:lpstr>Правителствените приоритети за 2014 г.</vt:lpstr>
      <vt:lpstr>Проблемите</vt:lpstr>
      <vt:lpstr>Разбивка на приходите в НЗОК</vt:lpstr>
      <vt:lpstr>Решенията</vt:lpstr>
      <vt:lpstr>Slide 23</vt:lpstr>
      <vt:lpstr>Алтернативен бюджет за 2014 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Desi</dc:creator>
  <cp:lastModifiedBy>Desi</cp:lastModifiedBy>
  <cp:revision>14</cp:revision>
  <dcterms:created xsi:type="dcterms:W3CDTF">2013-11-04T09:17:03Z</dcterms:created>
  <dcterms:modified xsi:type="dcterms:W3CDTF">2013-11-05T08:55:46Z</dcterms:modified>
</cp:coreProperties>
</file>