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69" r:id="rId4"/>
    <p:sldId id="259" r:id="rId5"/>
    <p:sldId id="270" r:id="rId6"/>
    <p:sldId id="258" r:id="rId7"/>
    <p:sldId id="260" r:id="rId8"/>
    <p:sldId id="261" r:id="rId9"/>
    <p:sldId id="262" r:id="rId10"/>
    <p:sldId id="263" r:id="rId11"/>
    <p:sldId id="271" r:id="rId12"/>
    <p:sldId id="264" r:id="rId13"/>
    <p:sldId id="265" r:id="rId14"/>
    <p:sldId id="272" r:id="rId15"/>
    <p:sldId id="266" r:id="rId16"/>
    <p:sldId id="267" r:id="rId17"/>
    <p:sldId id="273" r:id="rId18"/>
    <p:sldId id="268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81763" autoAdjust="0"/>
  </p:normalViewPr>
  <p:slideViewPr>
    <p:cSldViewPr>
      <p:cViewPr varScale="1">
        <p:scale>
          <a:sx n="88" d="100"/>
          <a:sy n="88" d="100"/>
        </p:scale>
        <p:origin x="-12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>
              <a:defRPr lang="bg-BG" sz="1200"/>
            </a:pPr>
            <a:r>
              <a:rPr lang="bg-BG" sz="1200" dirty="0" smtClean="0"/>
              <a:t>БДС</a:t>
            </a:r>
            <a:r>
              <a:rPr lang="bg-BG" sz="1200" baseline="0" dirty="0" smtClean="0"/>
              <a:t> </a:t>
            </a:r>
            <a:r>
              <a:rPr lang="bg-BG" sz="1200" baseline="0" dirty="0"/>
              <a:t>и субсидии в селското стопанство </a:t>
            </a:r>
          </a:p>
          <a:p>
            <a:pPr>
              <a:defRPr lang="bg-BG" sz="1200"/>
            </a:pPr>
            <a:r>
              <a:rPr lang="bg-BG" sz="1200" baseline="0" dirty="0"/>
              <a:t>(по постоянни цени от 2005 г.)</a:t>
            </a:r>
            <a:endParaRPr lang="en-US" sz="1200" dirty="0"/>
          </a:p>
        </c:rich>
      </c:tx>
      <c:layout>
        <c:manualLayout>
          <c:xMode val="edge"/>
          <c:yMode val="edge"/>
          <c:x val="0.23833795633500371"/>
          <c:y val="3.6526604628966841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Sheet6!$A$2</c:f>
              <c:strCache>
                <c:ptCount val="1"/>
                <c:pt idx="0">
                  <c:v>БДС</c:v>
                </c:pt>
              </c:strCache>
            </c:strRef>
          </c:tx>
          <c:cat>
            <c:strRef>
              <c:f>Sheet6!$B$1:$N$1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2012*</c:v>
                </c:pt>
              </c:strCache>
            </c:strRef>
          </c:cat>
          <c:val>
            <c:numRef>
              <c:f>Sheet6!$B$2:$N$2</c:f>
              <c:numCache>
                <c:formatCode>#,##0</c:formatCode>
                <c:ptCount val="13"/>
                <c:pt idx="0">
                  <c:v>3339.7479999999987</c:v>
                </c:pt>
                <c:pt idx="1">
                  <c:v>3360.0430000000001</c:v>
                </c:pt>
                <c:pt idx="2">
                  <c:v>3533.38</c:v>
                </c:pt>
                <c:pt idx="3">
                  <c:v>3447.6909999999998</c:v>
                </c:pt>
                <c:pt idx="4">
                  <c:v>3569.826</c:v>
                </c:pt>
                <c:pt idx="5">
                  <c:v>3254.1669999999976</c:v>
                </c:pt>
                <c:pt idx="6">
                  <c:v>3239.1289999999976</c:v>
                </c:pt>
                <c:pt idx="7">
                  <c:v>2357.3370000000023</c:v>
                </c:pt>
                <c:pt idx="8">
                  <c:v>3120.9279999999999</c:v>
                </c:pt>
                <c:pt idx="9">
                  <c:v>2824.3209999999999</c:v>
                </c:pt>
                <c:pt idx="10">
                  <c:v>2648.0092330000002</c:v>
                </c:pt>
                <c:pt idx="11">
                  <c:v>2619.2339999999999</c:v>
                </c:pt>
                <c:pt idx="12">
                  <c:v>2711.21</c:v>
                </c:pt>
              </c:numCache>
            </c:numRef>
          </c:val>
        </c:ser>
        <c:ser>
          <c:idx val="1"/>
          <c:order val="1"/>
          <c:tx>
            <c:strRef>
              <c:f>Sheet6!$A$3</c:f>
              <c:strCache>
                <c:ptCount val="1"/>
                <c:pt idx="0">
                  <c:v>субсидии</c:v>
                </c:pt>
              </c:strCache>
            </c:strRef>
          </c:tx>
          <c:cat>
            <c:strRef>
              <c:f>Sheet6!$B$1:$N$1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2012*</c:v>
                </c:pt>
              </c:strCache>
            </c:strRef>
          </c:cat>
          <c:val>
            <c:numRef>
              <c:f>Sheet6!$B$3:$N$3</c:f>
              <c:numCache>
                <c:formatCode>#,##0</c:formatCode>
                <c:ptCount val="13"/>
                <c:pt idx="0">
                  <c:v>10.6</c:v>
                </c:pt>
                <c:pt idx="1">
                  <c:v>60.636578294900566</c:v>
                </c:pt>
                <c:pt idx="2">
                  <c:v>88.932872357536453</c:v>
                </c:pt>
                <c:pt idx="3">
                  <c:v>133.36484000309861</c:v>
                </c:pt>
                <c:pt idx="4">
                  <c:v>123.79043981773415</c:v>
                </c:pt>
                <c:pt idx="5">
                  <c:v>161.46408615560694</c:v>
                </c:pt>
                <c:pt idx="6">
                  <c:v>103.11239580568228</c:v>
                </c:pt>
                <c:pt idx="7">
                  <c:v>451.83445540235095</c:v>
                </c:pt>
                <c:pt idx="8">
                  <c:v>842.02116710641485</c:v>
                </c:pt>
                <c:pt idx="9">
                  <c:v>790.24301170697174</c:v>
                </c:pt>
                <c:pt idx="10">
                  <c:v>889.70029343021349</c:v>
                </c:pt>
                <c:pt idx="11">
                  <c:v>854.15546397071114</c:v>
                </c:pt>
                <c:pt idx="12">
                  <c:v>1050.6576035225382</c:v>
                </c:pt>
              </c:numCache>
            </c:numRef>
          </c:val>
        </c:ser>
        <c:axId val="82726272"/>
        <c:axId val="83182720"/>
      </c:barChart>
      <c:catAx>
        <c:axId val="827262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bg-BG"/>
            </a:pPr>
            <a:endParaRPr lang="bg-BG"/>
          </a:p>
        </c:txPr>
        <c:crossAx val="83182720"/>
        <c:crosses val="autoZero"/>
        <c:auto val="1"/>
        <c:lblAlgn val="ctr"/>
        <c:lblOffset val="100"/>
      </c:catAx>
      <c:valAx>
        <c:axId val="83182720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/>
          <a:lstStyle/>
          <a:p>
            <a:pPr>
              <a:defRPr lang="bg-BG"/>
            </a:pPr>
            <a:endParaRPr lang="bg-BG"/>
          </a:p>
        </c:txPr>
        <c:crossAx val="827262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bg-BG"/>
          </a:pPr>
          <a:endParaRPr lang="bg-BG"/>
        </a:p>
      </c:txPr>
    </c:legend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>
              <a:defRPr lang="bg-BG" sz="1200"/>
            </a:pPr>
            <a:r>
              <a:rPr lang="bg-BG" sz="1200"/>
              <a:t>Млечни крави</a:t>
            </a:r>
            <a:r>
              <a:rPr lang="bg-BG" sz="1200" baseline="0"/>
              <a:t> и средна производителност (тона на глава), </a:t>
            </a:r>
          </a:p>
          <a:p>
            <a:pPr>
              <a:defRPr lang="bg-BG" sz="1200"/>
            </a:pPr>
            <a:r>
              <a:rPr lang="bg-BG" sz="1200" baseline="0"/>
              <a:t>2009 - 2012 г.</a:t>
            </a:r>
            <a:endParaRPr lang="en-US" sz="12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proizvoditelnost!$A$2</c:f>
              <c:strCache>
                <c:ptCount val="1"/>
                <c:pt idx="0">
                  <c:v>крави</c:v>
                </c:pt>
              </c:strCache>
            </c:strRef>
          </c:tx>
          <c:dLbls>
            <c:dLbl>
              <c:idx val="0"/>
              <c:layout>
                <c:manualLayout>
                  <c:x val="7.5000000000000039E-2"/>
                  <c:y val="0.11111111111111112"/>
                </c:manualLayout>
              </c:layout>
              <c:showVal val="1"/>
            </c:dLbl>
            <c:dLbl>
              <c:idx val="1"/>
              <c:layout>
                <c:manualLayout>
                  <c:x val="8.3333333333333467E-2"/>
                  <c:y val="0.1388888888888889"/>
                </c:manualLayout>
              </c:layout>
              <c:showVal val="1"/>
            </c:dLbl>
            <c:dLbl>
              <c:idx val="2"/>
              <c:layout>
                <c:manualLayout>
                  <c:x val="8.6111111111110888E-2"/>
                  <c:y val="0.14351851851851852"/>
                </c:manualLayout>
              </c:layout>
              <c:showVal val="1"/>
            </c:dLbl>
            <c:dLbl>
              <c:idx val="3"/>
              <c:layout>
                <c:manualLayout>
                  <c:x val="8.3333333333333398E-2"/>
                  <c:y val="0.11111111111111112"/>
                </c:manualLayout>
              </c:layout>
              <c:showVal val="1"/>
            </c:dLbl>
            <c:txPr>
              <a:bodyPr/>
              <a:lstStyle/>
              <a:p>
                <a:pPr>
                  <a:defRPr lang="bg-BG" b="1"/>
                </a:pPr>
                <a:endParaRPr lang="bg-BG"/>
              </a:p>
            </c:txPr>
            <c:showVal val="1"/>
          </c:dLbls>
          <c:cat>
            <c:numRef>
              <c:f>proizvoditelnost!$B$1:$E$1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proizvoditelnost!$B$2:$E$2</c:f>
              <c:numCache>
                <c:formatCode>#,##0</c:formatCode>
                <c:ptCount val="4"/>
                <c:pt idx="0">
                  <c:v>296800</c:v>
                </c:pt>
                <c:pt idx="1">
                  <c:v>313600</c:v>
                </c:pt>
                <c:pt idx="2">
                  <c:v>313200</c:v>
                </c:pt>
                <c:pt idx="3">
                  <c:v>294500</c:v>
                </c:pt>
              </c:numCache>
            </c:numRef>
          </c:val>
        </c:ser>
        <c:axId val="84942848"/>
        <c:axId val="84944384"/>
      </c:barChart>
      <c:lineChart>
        <c:grouping val="standard"/>
        <c:ser>
          <c:idx val="2"/>
          <c:order val="1"/>
          <c:tx>
            <c:strRef>
              <c:f>proizvoditelnost!$A$4</c:f>
              <c:strCache>
                <c:ptCount val="1"/>
                <c:pt idx="0">
                  <c:v>т/глава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888888888888889E-2"/>
                  <c:y val="-4.6296296296296446E-2"/>
                </c:manualLayout>
              </c:layout>
              <c:showVal val="1"/>
            </c:dLbl>
            <c:dLbl>
              <c:idx val="1"/>
              <c:layout>
                <c:manualLayout>
                  <c:x val="-8.3333333333333141E-3"/>
                  <c:y val="-4.1666666666666671E-2"/>
                </c:manualLayout>
              </c:layout>
              <c:showVal val="1"/>
            </c:dLbl>
            <c:dLbl>
              <c:idx val="2"/>
              <c:layout>
                <c:manualLayout>
                  <c:x val="-2.7777777777777939E-3"/>
                  <c:y val="-5.092592592592593E-2"/>
                </c:manualLayout>
              </c:layout>
              <c:showVal val="1"/>
            </c:dLbl>
            <c:txPr>
              <a:bodyPr/>
              <a:lstStyle/>
              <a:p>
                <a:pPr>
                  <a:defRPr lang="bg-BG" b="1"/>
                </a:pPr>
                <a:endParaRPr lang="bg-BG"/>
              </a:p>
            </c:txPr>
            <c:showVal val="1"/>
          </c:dLbls>
          <c:cat>
            <c:numRef>
              <c:f>proizvoditelnost!$B$1:$E$1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proizvoditelnost!$B$4:$E$4</c:f>
              <c:numCache>
                <c:formatCode>0.00</c:formatCode>
                <c:ptCount val="4"/>
                <c:pt idx="0">
                  <c:v>3.6152291105121277</c:v>
                </c:pt>
                <c:pt idx="1">
                  <c:v>3.5841836734693882</c:v>
                </c:pt>
                <c:pt idx="2">
                  <c:v>3.5951468710089398</c:v>
                </c:pt>
                <c:pt idx="3">
                  <c:v>3.7113752122241088</c:v>
                </c:pt>
              </c:numCache>
            </c:numRef>
          </c:val>
        </c:ser>
        <c:marker val="1"/>
        <c:axId val="84947712"/>
        <c:axId val="84945920"/>
      </c:lineChart>
      <c:catAx>
        <c:axId val="8494284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bg-BG"/>
            </a:pPr>
            <a:endParaRPr lang="bg-BG"/>
          </a:p>
        </c:txPr>
        <c:crossAx val="84944384"/>
        <c:crosses val="autoZero"/>
        <c:auto val="1"/>
        <c:lblAlgn val="ctr"/>
        <c:lblOffset val="100"/>
      </c:catAx>
      <c:valAx>
        <c:axId val="84944384"/>
        <c:scaling>
          <c:orientation val="minMax"/>
          <c:min val="0"/>
        </c:scaling>
        <c:axPos val="l"/>
        <c:majorGridlines/>
        <c:numFmt formatCode="#,##0" sourceLinked="1"/>
        <c:majorTickMark val="none"/>
        <c:tickLblPos val="nextTo"/>
        <c:txPr>
          <a:bodyPr/>
          <a:lstStyle/>
          <a:p>
            <a:pPr>
              <a:defRPr lang="bg-BG"/>
            </a:pPr>
            <a:endParaRPr lang="bg-BG"/>
          </a:p>
        </c:txPr>
        <c:crossAx val="84942848"/>
        <c:crosses val="autoZero"/>
        <c:crossBetween val="between"/>
        <c:majorUnit val="60000"/>
      </c:valAx>
      <c:valAx>
        <c:axId val="84945920"/>
        <c:scaling>
          <c:orientation val="minMax"/>
          <c:min val="0"/>
        </c:scaling>
        <c:axPos val="r"/>
        <c:numFmt formatCode="0.0" sourceLinked="0"/>
        <c:majorTickMark val="none"/>
        <c:tickLblPos val="none"/>
        <c:spPr>
          <a:noFill/>
          <a:ln>
            <a:noFill/>
          </a:ln>
        </c:spPr>
        <c:txPr>
          <a:bodyPr/>
          <a:lstStyle/>
          <a:p>
            <a:pPr>
              <a:defRPr lang="bg-BG"/>
            </a:pPr>
            <a:endParaRPr lang="bg-BG"/>
          </a:p>
        </c:txPr>
        <c:crossAx val="84947712"/>
        <c:crosses val="max"/>
        <c:crossBetween val="between"/>
      </c:valAx>
      <c:catAx>
        <c:axId val="84947712"/>
        <c:scaling>
          <c:orientation val="minMax"/>
        </c:scaling>
        <c:delete val="1"/>
        <c:axPos val="b"/>
        <c:numFmt formatCode="General" sourceLinked="1"/>
        <c:tickLblPos val="nextTo"/>
        <c:crossAx val="84945920"/>
        <c:crosses val="autoZero"/>
        <c:auto val="1"/>
        <c:lblAlgn val="ctr"/>
        <c:lblOffset val="100"/>
      </c:catAx>
    </c:plotArea>
    <c:legend>
      <c:legendPos val="r"/>
      <c:layout/>
      <c:txPr>
        <a:bodyPr/>
        <a:lstStyle/>
        <a:p>
          <a:pPr>
            <a:defRPr lang="bg-BG"/>
          </a:pPr>
          <a:endParaRPr lang="bg-BG"/>
        </a:p>
      </c:txPr>
    </c:legend>
    <c:plotVisOnly val="1"/>
    <c:dispBlanksAs val="gap"/>
  </c:chart>
  <c:spPr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4D670B2-81E2-43AC-BBB0-C8F316F8ADE5}" type="datetimeFigureOut">
              <a:rPr lang="bg-BG"/>
              <a:pPr>
                <a:defRPr/>
              </a:pPr>
              <a:t>13.12.2013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g-BG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BF24265-45B9-492F-9328-D0B4634A6F4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bg-BG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bg-BG" dirty="0" smtClean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569577E-22CF-4C3C-9AB9-957FA6FD8765}" type="datetimeFigureOut">
              <a:rPr lang="en-US"/>
              <a:pPr>
                <a:defRPr/>
              </a:pPr>
              <a:t>12/13/2013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0D41E1C-25D9-4104-B8EB-81CDAD3582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52307-B40F-4089-B985-5D8C6D3913AB}" type="datetimeFigureOut">
              <a:rPr lang="en-US"/>
              <a:pPr>
                <a:defRPr/>
              </a:pPr>
              <a:t>12/13/2013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EA9B0-14E9-4FBC-AF53-30A99421EF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F8798-A95F-430D-A00C-0B8C7EB076A9}" type="datetimeFigureOut">
              <a:rPr lang="en-US"/>
              <a:pPr>
                <a:defRPr/>
              </a:pPr>
              <a:t>12/13/2013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EDED2-BAC0-4076-A8B5-9236BD6DF8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800"/>
            </a:lvl4pPr>
            <a:lvl5pPr>
              <a:lnSpc>
                <a:spcPct val="150000"/>
              </a:lnSpc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2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4F765-4B7F-4B59-A91B-E01CFA7AE7B7}" type="datetimeFigureOut">
              <a:rPr lang="en-US"/>
              <a:pPr>
                <a:defRPr/>
              </a:pPr>
              <a:t>12/13/2013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CA879-EF48-4F51-B460-60B90C712D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9CFE13-FFE5-4130-B5E7-2A26BA0D27AF}" type="datetimeFigureOut">
              <a:rPr lang="en-US"/>
              <a:pPr>
                <a:defRPr/>
              </a:pPr>
              <a:t>12/13/2013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D3711E-4FC6-4352-B526-93C4BD99EA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591064-7F37-486B-84A6-47E06A6208F1}" type="datetimeFigureOut">
              <a:rPr lang="en-US"/>
              <a:pPr>
                <a:defRPr/>
              </a:pPr>
              <a:t>12/13/2013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8E88D3-A7FD-439B-A5DB-81D5EEF30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96A726-A7F2-449B-BCFE-A54CC1AE189A}" type="datetimeFigureOut">
              <a:rPr lang="en-US"/>
              <a:pPr>
                <a:defRPr/>
              </a:pPr>
              <a:t>12/13/2013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91FBAF-64C7-41FE-997E-CFF8D28AEA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F17A81-E29D-4DA1-AC6C-B1F47F1A51A3}" type="datetimeFigureOut">
              <a:rPr lang="en-US"/>
              <a:pPr>
                <a:defRPr/>
              </a:pPr>
              <a:t>12/13/2013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624014-51C0-461F-B991-172FC01DDF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CFF68-5E9E-48EC-9593-8D616822D9E3}" type="datetimeFigureOut">
              <a:rPr lang="en-US"/>
              <a:pPr>
                <a:defRPr/>
              </a:pPr>
              <a:t>12/13/2013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EB4C8-8480-4CC6-BA43-63D2E1F17B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CAADEA-C718-455F-8AFF-F5E129A8B18F}" type="datetimeFigureOut">
              <a:rPr lang="en-US"/>
              <a:pPr>
                <a:defRPr/>
              </a:pPr>
              <a:t>12/13/2013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C0C69A-1970-4F4F-8186-D94E091E10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03D3A8B-FD46-4A39-ACD1-D27F854474F4}" type="datetimeFigureOut">
              <a:rPr lang="en-US"/>
              <a:pPr>
                <a:defRPr/>
              </a:pPr>
              <a:t>12/13/2013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86334D8-91F5-49F4-8915-9144629749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66D1B3B-6883-4D04-9994-37E75B453A5F}" type="datetimeFigureOut">
              <a:rPr lang="en-US"/>
              <a:pPr>
                <a:defRPr/>
              </a:pPr>
              <a:t>12/13/2013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D60A3B1-DA5E-488F-936A-C2EA06DD9B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8" r:id="rId4"/>
    <p:sldLayoutId id="2147483699" r:id="rId5"/>
    <p:sldLayoutId id="2147483700" r:id="rId6"/>
    <p:sldLayoutId id="2147483694" r:id="rId7"/>
    <p:sldLayoutId id="2147483701" r:id="rId8"/>
    <p:sldLayoutId id="2147483702" r:id="rId9"/>
    <p:sldLayoutId id="2147483693" r:id="rId10"/>
    <p:sldLayoutId id="214748369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7441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dirty="0" smtClean="0"/>
              <a:t>Възможности за моделиране на новата ОСП през 2015-2020 г.</a:t>
            </a:r>
            <a:endParaRPr lang="bg-BG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bg-BG" smtClean="0"/>
              <a:t>Николай Вълканов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903913"/>
            <a:ext cx="3276600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И.П.И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Институт за пазарна икономика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2116455"/>
        </p:xfrm>
        <a:graphic>
          <a:graphicData uri="http://schemas.openxmlformats.org/drawingml/2006/table">
            <a:tbl>
              <a:tblPr/>
              <a:tblGrid>
                <a:gridCol w="1981201"/>
                <a:gridCol w="1524000"/>
                <a:gridCol w="1524000"/>
                <a:gridCol w="1600200"/>
                <a:gridCol w="1600199"/>
              </a:tblGrid>
              <a:tr h="2381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Субсидии (млн. лв.)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% от стойността на продукцията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latin typeface="Calibri"/>
                          <a:ea typeface="Calibri"/>
                          <a:cs typeface="Times New Roman"/>
                        </a:rPr>
                        <a:t>Зърнени, маслени и протеинови култури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586,7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122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14,2%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24,1</a:t>
                      </a:r>
                      <a:r>
                        <a:rPr lang="bg-BG" sz="1600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>
                          <a:latin typeface="Calibri"/>
                          <a:ea typeface="Calibri"/>
                          <a:cs typeface="Times New Roman"/>
                        </a:rPr>
                        <a:t>Животновъдство</a:t>
                      </a: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96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365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4%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16,9%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latin typeface="Calibri"/>
                          <a:ea typeface="Calibri"/>
                          <a:cs typeface="Times New Roman"/>
                        </a:rPr>
                        <a:t>Зеленчуци и плодове 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10,5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2,2%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10,4%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g-BG" dirty="0" smtClean="0"/>
              <a:t>Подобрение се очаква по една от заложените цели, а по четири - влошаване</a:t>
            </a:r>
            <a:endParaRPr lang="bg-B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3962400"/>
          <a:ext cx="8229600" cy="1962912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721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Цели на ОСП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Национални цели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0">
                          <a:latin typeface="Calibri"/>
                          <a:ea typeface="Calibri"/>
                          <a:cs typeface="Times New Roman"/>
                        </a:rPr>
                        <a:t>Подобряване конкурентоспособността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Calibri"/>
                          <a:ea typeface="Calibri"/>
                          <a:cs typeface="Times New Roman"/>
                        </a:rPr>
                        <a:t>Повишаване БДС на единица площ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0">
                          <a:latin typeface="Calibri"/>
                          <a:ea typeface="Calibri"/>
                          <a:cs typeface="Times New Roman"/>
                        </a:rPr>
                        <a:t>Устойчиво управление на ресурсите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Calibri"/>
                          <a:ea typeface="Calibri"/>
                          <a:cs typeface="Times New Roman"/>
                        </a:rPr>
                        <a:t>По-балансирано развитие на стопанствата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0">
                          <a:latin typeface="Calibri"/>
                          <a:ea typeface="Calibri"/>
                          <a:cs typeface="Times New Roman"/>
                        </a:rPr>
                        <a:t>Балансирано развитие на селските райони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Calibri"/>
                          <a:ea typeface="Calibri"/>
                          <a:cs typeface="Times New Roman"/>
                        </a:rPr>
                        <a:t>Подобряване качеството на стадата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30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0">
                          <a:latin typeface="Calibri"/>
                          <a:ea typeface="Calibri"/>
                          <a:cs typeface="Times New Roman"/>
                        </a:rPr>
                        <a:t>Сигурност на доставките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Calibri"/>
                          <a:ea typeface="Calibri"/>
                          <a:cs typeface="Times New Roman"/>
                        </a:rPr>
                        <a:t>По-равномерно разпределение на подпомагането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0" dirty="0">
                          <a:latin typeface="Calibri"/>
                          <a:ea typeface="Calibri"/>
                          <a:cs typeface="Times New Roman"/>
                        </a:rPr>
                        <a:t>Опростяване на ОСП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Calibri"/>
                          <a:ea typeface="Calibri"/>
                          <a:cs typeface="Times New Roman"/>
                        </a:rPr>
                        <a:t>По-висока инвестиционна активност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350000"/>
            <a:ext cx="1676400" cy="50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И.П.И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Институт за пазарна икономика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995862"/>
          </a:xfrm>
        </p:spPr>
        <p:txBody>
          <a:bodyPr>
            <a:normAutofit/>
          </a:bodyPr>
          <a:lstStyle/>
          <a:p>
            <a:r>
              <a:rPr lang="bg-BG" dirty="0" smtClean="0"/>
              <a:t>Отговаря на очакванията за повече субсидии от страна на фермерите</a:t>
            </a:r>
          </a:p>
          <a:p>
            <a:r>
              <a:rPr lang="bg-BG" dirty="0" smtClean="0"/>
              <a:t>Липсват достатъчно стимули за диверсификация на производството (съответно ръст на БДС/ха)</a:t>
            </a:r>
          </a:p>
          <a:p>
            <a:r>
              <a:rPr lang="bg-BG" dirty="0" smtClean="0"/>
              <a:t>Глад за земя поне до 2016 г. и ръст на общите арендни плащания до 12% през 2016 г. от 10,8% през 2012 г.</a:t>
            </a:r>
          </a:p>
          <a:p>
            <a:r>
              <a:rPr lang="bg-BG" dirty="0" smtClean="0"/>
              <a:t>Запазването на плащането на глава добитък едва ли ще доведе до качествени промени в животновъдството</a:t>
            </a:r>
          </a:p>
          <a:p>
            <a:r>
              <a:rPr lang="bg-BG" dirty="0" smtClean="0"/>
              <a:t>Основната част от плащанията ще продължат да се концентрират в най-големите стопанства</a:t>
            </a:r>
          </a:p>
          <a:p>
            <a:endParaRPr lang="bg-BG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g-BG" dirty="0" smtClean="0"/>
              <a:t>Очаквани ефекти:</a:t>
            </a:r>
            <a:endParaRPr lang="bg-B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g-BG" dirty="0" smtClean="0"/>
              <a:t>Вариант ІІ – „Най-малкото съпротивление” </a:t>
            </a:r>
            <a:endParaRPr lang="bg-B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447800"/>
          <a:ext cx="7543800" cy="4206240"/>
        </p:xfrm>
        <a:graphic>
          <a:graphicData uri="http://schemas.openxmlformats.org/drawingml/2006/table">
            <a:tbl>
              <a:tblPr/>
              <a:tblGrid>
                <a:gridCol w="214438"/>
                <a:gridCol w="3908777"/>
                <a:gridCol w="3420585"/>
              </a:tblGrid>
              <a:tr h="2696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#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Изходни параметри</a:t>
                      </a: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Финансов ефект</a:t>
                      </a: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539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Без прехвърляне между стълбовете</a:t>
                      </a: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ДП – 1,53 млрд. лв. на година след 2016 г.</a:t>
                      </a: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ПРСР – 656 млн. лв. на година след 2016 г.</a:t>
                      </a: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Плащане на площ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206 лева на хектар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„Зелено” плащане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133 лева на хектар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Преразпределително плащане за първите 30 хектара</a:t>
                      </a: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134 лева на хектар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5% таван на плащанията над 150 000 евро</a:t>
                      </a: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3,1 млн. лв./година към ПРСР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Млади фермери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51 лева на хектар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Плащания, обвързани с производството (на глава животно и на тон произведена продукция по СПКПЗ)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201,5 млн. лв. на година след 2016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Плащане за малки фермери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Calibri"/>
                          <a:ea typeface="Calibri"/>
                          <a:cs typeface="Times New Roman"/>
                        </a:rPr>
                        <a:t>415 лева на хектар (до 5 ха)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350000"/>
            <a:ext cx="1676400" cy="50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И.П.И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Институт за пазарна икономика</a:t>
            </a:r>
          </a:p>
        </p:txBody>
      </p:sp>
      <p:sp>
        <p:nvSpPr>
          <p:cNvPr id="25645" name="TextBox 5"/>
          <p:cNvSpPr txBox="1">
            <a:spLocks noChangeArrowheads="1"/>
          </p:cNvSpPr>
          <p:nvPr/>
        </p:nvSpPr>
        <p:spPr bwMode="auto">
          <a:xfrm>
            <a:off x="7010400" y="6078538"/>
            <a:ext cx="1143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1000" i="1">
                <a:latin typeface="Lucida Sans Unicode" pitchFamily="34" charset="0"/>
              </a:rPr>
              <a:t>Източник: ИПИ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g-BG" dirty="0" smtClean="0"/>
              <a:t>Неутрален откъм ефекти – не се очаква значително подобрение или влошаване</a:t>
            </a:r>
            <a:endParaRPr lang="bg-B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524000"/>
          <a:ext cx="8229599" cy="1824229"/>
        </p:xfrm>
        <a:graphic>
          <a:graphicData uri="http://schemas.openxmlformats.org/drawingml/2006/table">
            <a:tbl>
              <a:tblPr/>
              <a:tblGrid>
                <a:gridCol w="2332105"/>
                <a:gridCol w="1167103"/>
                <a:gridCol w="1167103"/>
                <a:gridCol w="1850977"/>
                <a:gridCol w="1712311"/>
              </a:tblGrid>
              <a:tr h="2285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Субсидии (млн. лв.)</a:t>
                      </a:r>
                      <a:endParaRPr lang="bg-BG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% от стойността на продукцията</a:t>
                      </a:r>
                      <a:endParaRPr lang="bg-BG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285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457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>
                          <a:latin typeface="Calibri"/>
                          <a:ea typeface="Calibri"/>
                          <a:cs typeface="Times New Roman"/>
                        </a:rPr>
                        <a:t>Зърнени, маслени и протеинови култури</a:t>
                      </a: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586,7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1 014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14,2%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21,7%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>
                          <a:latin typeface="Calibri"/>
                          <a:ea typeface="Calibri"/>
                          <a:cs typeface="Times New Roman"/>
                        </a:rPr>
                        <a:t>Животновъдство</a:t>
                      </a: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96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330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4%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15,3%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>
                          <a:latin typeface="Calibri"/>
                          <a:ea typeface="Calibri"/>
                          <a:cs typeface="Times New Roman"/>
                        </a:rPr>
                        <a:t>Зеленчуци и плодове </a:t>
                      </a: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10,5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56,2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2,2%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9,4%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3505200"/>
          <a:ext cx="8229600" cy="2411402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701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Цели на ОСП</a:t>
                      </a:r>
                      <a:endParaRPr lang="bg-BG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Национални цели</a:t>
                      </a:r>
                      <a:endParaRPr lang="bg-BG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0">
                          <a:latin typeface="Calibri"/>
                          <a:ea typeface="Calibri"/>
                          <a:cs typeface="Times New Roman"/>
                        </a:rPr>
                        <a:t>Подобряване конкурентоспособността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Повишаване БДС на единица площ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0">
                          <a:latin typeface="Calibri"/>
                          <a:ea typeface="Calibri"/>
                          <a:cs typeface="Times New Roman"/>
                        </a:rPr>
                        <a:t>Устойчиво управление на ресурсите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Calibri"/>
                          <a:ea typeface="Calibri"/>
                          <a:cs typeface="Times New Roman"/>
                        </a:rPr>
                        <a:t>По-балансирано развитие на стопанствата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0">
                          <a:latin typeface="Calibri"/>
                          <a:ea typeface="Calibri"/>
                          <a:cs typeface="Times New Roman"/>
                        </a:rPr>
                        <a:t>Балансирано развитие на селските райони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Подобряване качеството на стадата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483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0">
                          <a:latin typeface="Calibri"/>
                          <a:ea typeface="Calibri"/>
                          <a:cs typeface="Times New Roman"/>
                        </a:rPr>
                        <a:t>Сигурност на доставките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Calibri"/>
                          <a:ea typeface="Calibri"/>
                          <a:cs typeface="Times New Roman"/>
                        </a:rPr>
                        <a:t>По-равномерно разпределение на подпомагането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0" dirty="0">
                          <a:latin typeface="Calibri"/>
                          <a:ea typeface="Calibri"/>
                          <a:cs typeface="Times New Roman"/>
                        </a:rPr>
                        <a:t>Опростяване на ОСП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Calibri"/>
                          <a:ea typeface="Calibri"/>
                          <a:cs typeface="Times New Roman"/>
                        </a:rPr>
                        <a:t>По-висока инвестиционна активност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350000"/>
            <a:ext cx="1676400" cy="50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И.П.И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Институт за пазарна икономика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Отговаря на вече комуникираните и възприети параметри и осигурява приемственост</a:t>
            </a:r>
          </a:p>
          <a:p>
            <a:r>
              <a:rPr lang="bg-BG" dirty="0" smtClean="0"/>
              <a:t>По-равномерно разпределение на субсидиите между секторите</a:t>
            </a:r>
          </a:p>
          <a:p>
            <a:r>
              <a:rPr lang="bg-BG" dirty="0" smtClean="0"/>
              <a:t>Относително силна концентрация на плащанията в най-големите стопанства</a:t>
            </a:r>
          </a:p>
          <a:p>
            <a:r>
              <a:rPr lang="bg-BG" dirty="0" smtClean="0"/>
              <a:t>Качествена промяна в животновъдствотото едва ли ще се наблюдава при запазване плащането на глава</a:t>
            </a:r>
          </a:p>
          <a:p>
            <a:r>
              <a:rPr lang="bg-BG" dirty="0" smtClean="0"/>
              <a:t>Инвестиционната активност ще се запази на нивата от предходния период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g-BG" dirty="0" smtClean="0"/>
              <a:t>Очаквани ефекти:</a:t>
            </a:r>
            <a:endParaRPr lang="bg-B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969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Вариант ІІІ – „Повече инвестиции и проектно финансиране”</a:t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371600"/>
          <a:ext cx="8001000" cy="4767072"/>
        </p:xfrm>
        <a:graphic>
          <a:graphicData uri="http://schemas.openxmlformats.org/drawingml/2006/table">
            <a:tbl>
              <a:tblPr/>
              <a:tblGrid>
                <a:gridCol w="227434"/>
                <a:gridCol w="4023539"/>
                <a:gridCol w="3750027"/>
              </a:tblGrid>
              <a:tr h="2775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#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Изходни параметри</a:t>
                      </a: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Финансов ефект</a:t>
                      </a: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8327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Прехвърляне на 15% от средствата за директни плащания към ПРСР </a:t>
                      </a: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ДП – </a:t>
                      </a: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1,26 млрд. лв. на година след 2016 г.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ПРСР – 896,2 млн. лв. на година след 2016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Плащане на площ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169 лева на хектар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„Зелено” плащане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113 лева на хектар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1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Преразпределително плащане за първите 30 хектара</a:t>
                      </a: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110 лева на хектар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Таван на плащанията над 150 000 евро от 100%</a:t>
                      </a: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52,6  млн. лева към ПРСР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Млади фермери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Calibri"/>
                          <a:ea typeface="Calibri"/>
                          <a:cs typeface="Times New Roman"/>
                        </a:rPr>
                        <a:t>43 лева на хектар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7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Плащания, обвързани с производството (на литър мляко, килограм месо и тон продадена продукция за плодове и зеленчуци)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201,5 млн. лв. на година след 2016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Плащане за малки фермери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Calibri"/>
                          <a:ea typeface="Calibri"/>
                          <a:cs typeface="Times New Roman"/>
                        </a:rPr>
                        <a:t>353 лева на хектар (до 5 ха)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350000"/>
            <a:ext cx="1676400" cy="50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И.П.И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Институт за пазарна икономика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4" cy="1734185"/>
        </p:xfrm>
        <a:graphic>
          <a:graphicData uri="http://schemas.openxmlformats.org/drawingml/2006/table">
            <a:tbl>
              <a:tblPr/>
              <a:tblGrid>
                <a:gridCol w="2590258"/>
                <a:gridCol w="1295944"/>
                <a:gridCol w="635282"/>
                <a:gridCol w="736318"/>
                <a:gridCol w="1447800"/>
                <a:gridCol w="1524002"/>
              </a:tblGrid>
              <a:tr h="1524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Субсидии (млн. лв.)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% от стойността на продукцията</a:t>
                      </a: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>
                          <a:latin typeface="Calibri"/>
                          <a:ea typeface="Calibri"/>
                          <a:cs typeface="Times New Roman"/>
                        </a:rPr>
                        <a:t>Зърнени, маслени и протеинови култури</a:t>
                      </a: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586,7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Calibri"/>
                          <a:ea typeface="Calibri"/>
                          <a:cs typeface="Times New Roman"/>
                        </a:rPr>
                        <a:t>806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14,2%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17,3%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>
                          <a:latin typeface="Calibri"/>
                          <a:ea typeface="Calibri"/>
                          <a:cs typeface="Times New Roman"/>
                        </a:rPr>
                        <a:t>Животновъдство</a:t>
                      </a: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96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Calibri"/>
                          <a:ea typeface="Calibri"/>
                          <a:cs typeface="Times New Roman"/>
                        </a:rPr>
                        <a:t>258,7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4%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13%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>
                          <a:latin typeface="Calibri"/>
                          <a:ea typeface="Calibri"/>
                          <a:cs typeface="Times New Roman"/>
                        </a:rPr>
                        <a:t>Зеленчуци и плодове </a:t>
                      </a: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10,5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Calibri"/>
                          <a:ea typeface="Calibri"/>
                          <a:cs typeface="Times New Roman"/>
                        </a:rPr>
                        <a:t>41,4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2,2%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8%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g-BG" dirty="0" smtClean="0"/>
              <a:t>Очакваме подобрение по всички основни цели – национални и на ниво ЕС</a:t>
            </a:r>
            <a:endParaRPr lang="bg-B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3352800"/>
          <a:ext cx="8229600" cy="2237232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918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Цели на ОСП</a:t>
                      </a:r>
                      <a:endParaRPr lang="bg-BG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Национални цели</a:t>
                      </a:r>
                      <a:endParaRPr lang="bg-BG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0" dirty="0" smtClean="0">
                          <a:latin typeface="Calibri"/>
                          <a:ea typeface="Calibri"/>
                          <a:cs typeface="Times New Roman"/>
                        </a:rPr>
                        <a:t>Подобряване конкурентоспособността</a:t>
                      </a:r>
                      <a:endParaRPr lang="bg-BG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Повишаване БДС на единица площ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0" dirty="0">
                          <a:latin typeface="Calibri"/>
                          <a:ea typeface="Calibri"/>
                          <a:cs typeface="Times New Roman"/>
                        </a:rPr>
                        <a:t>Устойчиво управление на ресурсите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Calibri"/>
                          <a:ea typeface="Calibri"/>
                          <a:cs typeface="Times New Roman"/>
                        </a:rPr>
                        <a:t>По-балансирано развитие на стопанствата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0" dirty="0">
                          <a:latin typeface="Calibri"/>
                          <a:ea typeface="Calibri"/>
                          <a:cs typeface="Times New Roman"/>
                        </a:rPr>
                        <a:t>Балансирано развитие на селските райони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Подобряване качеството на стадата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4136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0" dirty="0">
                          <a:latin typeface="Calibri"/>
                          <a:ea typeface="Calibri"/>
                          <a:cs typeface="Times New Roman"/>
                        </a:rPr>
                        <a:t>Сигурност на доставките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По-равномерно разпределение на подпомагането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0" dirty="0">
                          <a:latin typeface="Calibri"/>
                          <a:ea typeface="Calibri"/>
                          <a:cs typeface="Times New Roman"/>
                        </a:rPr>
                        <a:t>Опростяване на ОСП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Calibri"/>
                          <a:ea typeface="Calibri"/>
                          <a:cs typeface="Times New Roman"/>
                        </a:rPr>
                        <a:t>По-висока инвестиционна активност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350000"/>
            <a:ext cx="1676400" cy="50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И.П.И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Институт за пазарна икономика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Значително по-равномерно разпределение на финансовите стимули</a:t>
            </a:r>
          </a:p>
          <a:p>
            <a:r>
              <a:rPr lang="bg-BG" dirty="0" smtClean="0"/>
              <a:t>Повече капиталови разходи</a:t>
            </a:r>
          </a:p>
          <a:p>
            <a:r>
              <a:rPr lang="bg-BG" dirty="0" smtClean="0"/>
              <a:t>“Замразяване” стимулите за разрастване на свръх-едрите стопанства на базата на подпомагане</a:t>
            </a:r>
          </a:p>
          <a:p>
            <a:r>
              <a:rPr lang="bg-BG" dirty="0" smtClean="0"/>
              <a:t>Обвързването на плащанията с произведена и реализирана продукция ще доведе до повече стимули за ефективните стопанства и изсветляване на търговията</a:t>
            </a:r>
          </a:p>
          <a:p>
            <a:r>
              <a:rPr lang="bg-BG" dirty="0" smtClean="0"/>
              <a:t>По-балансирано използване на земята </a:t>
            </a:r>
          </a:p>
          <a:p>
            <a:r>
              <a:rPr lang="bg-BG" dirty="0" smtClean="0"/>
              <a:t>По-балансирано развитие на селските райони</a:t>
            </a:r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g-BG" dirty="0" smtClean="0"/>
              <a:t>Очаквани ефекти:</a:t>
            </a:r>
            <a:endParaRPr lang="bg-B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181600"/>
          </a:xfrm>
        </p:spPr>
        <p:txBody>
          <a:bodyPr>
            <a:normAutofit/>
          </a:bodyPr>
          <a:lstStyle/>
          <a:p>
            <a:r>
              <a:rPr lang="bg-BG" sz="1600" dirty="0" smtClean="0"/>
              <a:t>Преките плащания на площ имат твърде спорен ефект и влиянието им трябва да</a:t>
            </a:r>
            <a:r>
              <a:rPr lang="bg-BG" sz="1600" dirty="0" smtClean="0">
                <a:latin typeface="Arial" charset="0"/>
              </a:rPr>
              <a:t> </a:t>
            </a:r>
            <a:r>
              <a:rPr lang="bg-BG" sz="1600" dirty="0" smtClean="0"/>
              <a:t>бъде ограничено</a:t>
            </a:r>
          </a:p>
          <a:p>
            <a:r>
              <a:rPr lang="bg-BG" sz="1600" dirty="0" smtClean="0"/>
              <a:t>Въпреки някои слабости и риск от злоупотреби, ПРСР се явява по-добър инструмент за увеличаване капиталообразуването</a:t>
            </a:r>
          </a:p>
          <a:p>
            <a:r>
              <a:rPr lang="bg-BG" sz="1600" dirty="0" smtClean="0"/>
              <a:t>Обвързаната подкрепа следва да става на базата на произведена и реализирана продукция (литър мляко, килограм месо, тон плодове/ зеленчуци)</a:t>
            </a:r>
          </a:p>
          <a:p>
            <a:r>
              <a:rPr lang="bg-BG" sz="1600" dirty="0" smtClean="0"/>
              <a:t>По ПРСР трябва да се гарантира еднаквото третиране на отделните сектори по отношение достъп до програми и разглеждане на проекти</a:t>
            </a:r>
          </a:p>
          <a:p>
            <a:r>
              <a:rPr lang="bg-BG" sz="1600" dirty="0" smtClean="0"/>
              <a:t>Може да се обмисли таван на ДП от 100% за горницата над 150 000 евро с проверка за свързани лица и произход на капитала</a:t>
            </a:r>
          </a:p>
          <a:p>
            <a:r>
              <a:rPr lang="bg-BG" sz="1600" dirty="0" smtClean="0"/>
              <a:t>Премахване на ДП и НД на ниво ЕС след 2020 г. и фокусиране на подпомагането изцяло на проектен принци</a:t>
            </a:r>
            <a:r>
              <a:rPr lang="bg-BG" sz="1600" dirty="0" smtClean="0">
                <a:latin typeface="Arial" charset="0"/>
              </a:rPr>
              <a:t>п</a:t>
            </a:r>
            <a:r>
              <a:rPr lang="bg-BG" sz="1600" dirty="0" smtClean="0"/>
              <a:t> за инвестиции и научно-развойна дейност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g-BG" dirty="0" smtClean="0"/>
              <a:t>Изводи и препоръки	</a:t>
            </a:r>
            <a:endParaRPr lang="bg-BG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50000"/>
            <a:ext cx="1676400" cy="50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И.П.И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Институт за пазарна икономика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534400" cy="3471862"/>
          </a:xfrm>
        </p:spPr>
        <p:txBody>
          <a:bodyPr/>
          <a:lstStyle/>
          <a:p>
            <a:r>
              <a:rPr lang="bg-BG" dirty="0" smtClean="0"/>
              <a:t>Общата стойност на произведената земеделска продукция за </a:t>
            </a:r>
            <a:r>
              <a:rPr lang="bg-BG" b="1" dirty="0" smtClean="0"/>
              <a:t>2011 и 2012 г. </a:t>
            </a:r>
            <a:r>
              <a:rPr lang="bg-BG" dirty="0" smtClean="0"/>
              <a:t>е на стойност - 15,9 млрд. лв.</a:t>
            </a:r>
          </a:p>
          <a:p>
            <a:r>
              <a:rPr lang="bg-BG" dirty="0" smtClean="0"/>
              <a:t>Създадената Брутна добавена стойност от отрасъла за годините 2007, 2009-2012 г. е равна на тази сума</a:t>
            </a:r>
          </a:p>
          <a:p>
            <a:r>
              <a:rPr lang="bg-BG" dirty="0" smtClean="0"/>
              <a:t>15 млрд. лева (или по 2,2 млрд. лева на година) могат да помогнат много, но могат и да навредят много </a:t>
            </a:r>
          </a:p>
          <a:p>
            <a:r>
              <a:rPr lang="bg-BG" dirty="0" smtClean="0"/>
              <a:t>Дългосрочни ефекти</a:t>
            </a:r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g-BG" dirty="0" smtClean="0"/>
              <a:t>Българското селско стопанство може да усвои над 15 млрд. лв. до 2020 г.	</a:t>
            </a:r>
            <a:endParaRPr lang="bg-BG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350000"/>
            <a:ext cx="1676400" cy="50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И.П.И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Институт за пазарна икономика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1338262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bg-BG" dirty="0" smtClean="0"/>
              <a:t>БДС на един хектар ИЗП е намаляла с 15% през 2012 г. спрямо 2006 г.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bg-BG" dirty="0" smtClean="0"/>
              <a:t>Защо? 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dirty="0" smtClean="0"/>
              <a:t>Субсидиите изглежда нямат положително влияние върху Брутната добавена стойност</a:t>
            </a:r>
            <a:endParaRPr lang="bg-BG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295400" y="2362200"/>
          <a:ext cx="6705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5105400" y="6477000"/>
            <a:ext cx="27432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1000" i="1">
                <a:latin typeface="Lucida Sans Unicode" pitchFamily="34" charset="0"/>
              </a:rPr>
              <a:t>Източник: НСИ, собствени изчисления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350000"/>
            <a:ext cx="1676400" cy="50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И.П.И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Институт за пазарна икономика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60475"/>
          <a:ext cx="8381999" cy="2418588"/>
        </p:xfrm>
        <a:graphic>
          <a:graphicData uri="http://schemas.openxmlformats.org/drawingml/2006/table">
            <a:tbl>
              <a:tblPr/>
              <a:tblGrid>
                <a:gridCol w="1752600"/>
                <a:gridCol w="1599470"/>
                <a:gridCol w="1676035"/>
                <a:gridCol w="1676947"/>
                <a:gridCol w="1676947"/>
              </a:tblGrid>
              <a:tr h="175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bg-BG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bg-BG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417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сектори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дял на субсидиите в продукцията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дял на отрасъла в продукцията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дял на субсидиите в продукцията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дял на отрасъла в продукцията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766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700" dirty="0">
                          <a:latin typeface="Calibri"/>
                          <a:ea typeface="Calibri"/>
                          <a:cs typeface="Times New Roman"/>
                        </a:rPr>
                        <a:t>Зърнени и технически култури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700" dirty="0">
                          <a:latin typeface="Calibri"/>
                          <a:ea typeface="Calibri"/>
                          <a:cs typeface="Times New Roman"/>
                        </a:rPr>
                        <a:t>3,2%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700" dirty="0">
                          <a:latin typeface="Calibri"/>
                          <a:ea typeface="Calibri"/>
                          <a:cs typeface="Times New Roman"/>
                        </a:rPr>
                        <a:t>23,6%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700" dirty="0" smtClean="0">
                          <a:latin typeface="Calibri"/>
                          <a:ea typeface="Calibri"/>
                          <a:cs typeface="Times New Roman"/>
                        </a:rPr>
                        <a:t>17,8%</a:t>
                      </a:r>
                      <a:endParaRPr lang="bg-BG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700" b="1" dirty="0" smtClean="0">
                          <a:latin typeface="Calibri"/>
                          <a:ea typeface="Calibri"/>
                          <a:cs typeface="Times New Roman"/>
                        </a:rPr>
                        <a:t>48,7%</a:t>
                      </a:r>
                      <a:endParaRPr lang="bg-BG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700">
                          <a:latin typeface="Calibri"/>
                          <a:ea typeface="Calibri"/>
                          <a:cs typeface="Times New Roman"/>
                        </a:rPr>
                        <a:t>Животновъдство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700" dirty="0">
                          <a:latin typeface="Calibri"/>
                          <a:ea typeface="Calibri"/>
                          <a:cs typeface="Times New Roman"/>
                        </a:rPr>
                        <a:t>3,2%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700" dirty="0">
                          <a:latin typeface="Calibri"/>
                          <a:ea typeface="Calibri"/>
                          <a:cs typeface="Times New Roman"/>
                        </a:rPr>
                        <a:t>31,9%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700" dirty="0" smtClean="0">
                          <a:latin typeface="Calibri"/>
                          <a:ea typeface="Calibri"/>
                          <a:cs typeface="Times New Roman"/>
                        </a:rPr>
                        <a:t>5%</a:t>
                      </a:r>
                      <a:endParaRPr lang="bg-BG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700" b="1" dirty="0" smtClean="0">
                          <a:latin typeface="Calibri"/>
                          <a:ea typeface="Calibri"/>
                          <a:cs typeface="Times New Roman"/>
                        </a:rPr>
                        <a:t>28,3%</a:t>
                      </a:r>
                      <a:endParaRPr lang="bg-BG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700">
                          <a:latin typeface="Calibri"/>
                          <a:ea typeface="Calibri"/>
                          <a:cs typeface="Times New Roman"/>
                        </a:rPr>
                        <a:t>Зеленчуци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700" dirty="0">
                          <a:latin typeface="Calibri"/>
                          <a:ea typeface="Calibri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700" dirty="0">
                          <a:latin typeface="Calibri"/>
                          <a:ea typeface="Calibri"/>
                          <a:cs typeface="Times New Roman"/>
                        </a:rPr>
                        <a:t>14,7%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700" dirty="0" smtClean="0">
                          <a:latin typeface="Calibri"/>
                          <a:ea typeface="Calibri"/>
                          <a:cs typeface="Calibri"/>
                        </a:rPr>
                        <a:t>1%</a:t>
                      </a:r>
                      <a:endParaRPr lang="bg-BG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700" b="1" dirty="0" smtClean="0">
                          <a:latin typeface="Calibri"/>
                          <a:ea typeface="Calibri"/>
                          <a:cs typeface="Times New Roman"/>
                        </a:rPr>
                        <a:t>2,8%</a:t>
                      </a:r>
                      <a:endParaRPr lang="bg-BG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700">
                          <a:latin typeface="Calibri"/>
                          <a:ea typeface="Calibri"/>
                          <a:cs typeface="Times New Roman"/>
                        </a:rPr>
                        <a:t>Плодове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700" dirty="0">
                          <a:latin typeface="Calibri"/>
                          <a:ea typeface="Calibri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700" dirty="0">
                          <a:latin typeface="Calibri"/>
                          <a:ea typeface="Calibri"/>
                          <a:cs typeface="Times New Roman"/>
                        </a:rPr>
                        <a:t>6,8%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700" dirty="0" smtClean="0">
                          <a:latin typeface="Calibri"/>
                          <a:ea typeface="Calibri"/>
                          <a:cs typeface="Calibri"/>
                        </a:rPr>
                        <a:t>1,2%</a:t>
                      </a:r>
                      <a:endParaRPr lang="bg-BG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700" b="1" dirty="0" smtClean="0">
                          <a:latin typeface="Calibri"/>
                          <a:ea typeface="Calibri"/>
                          <a:cs typeface="Times New Roman"/>
                        </a:rPr>
                        <a:t>3,2%</a:t>
                      </a:r>
                      <a:endParaRPr lang="bg-BG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g-BG" dirty="0" smtClean="0"/>
              <a:t>СЕПП води до неравнопоставеност между отделните сектори и изкривява стимулите</a:t>
            </a:r>
            <a:endParaRPr lang="bg-BG" dirty="0"/>
          </a:p>
        </p:txBody>
      </p:sp>
      <p:sp>
        <p:nvSpPr>
          <p:cNvPr id="17452" name="TextBox 4"/>
          <p:cNvSpPr txBox="1">
            <a:spLocks noChangeArrowheads="1"/>
          </p:cNvSpPr>
          <p:nvPr/>
        </p:nvSpPr>
        <p:spPr bwMode="auto">
          <a:xfrm>
            <a:off x="5410200" y="6172200"/>
            <a:ext cx="281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1000" i="1">
                <a:latin typeface="Lucida Sans Unicode" pitchFamily="34" charset="0"/>
              </a:rPr>
              <a:t>Източник: Държавен фонд „Земеделие”,</a:t>
            </a:r>
          </a:p>
          <a:p>
            <a:r>
              <a:rPr lang="bg-BG" sz="1000" i="1">
                <a:latin typeface="Lucida Sans Unicode" pitchFamily="34" charset="0"/>
              </a:rPr>
              <a:t>Евростат, собствени изчисления</a:t>
            </a:r>
          </a:p>
        </p:txBody>
      </p:sp>
      <p:sp>
        <p:nvSpPr>
          <p:cNvPr id="17453" name="Content Placeholder 1"/>
          <p:cNvSpPr txBox="1">
            <a:spLocks/>
          </p:cNvSpPr>
          <p:nvPr/>
        </p:nvSpPr>
        <p:spPr bwMode="auto">
          <a:xfrm>
            <a:off x="609600" y="3581400"/>
            <a:ext cx="8534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bg-BG" dirty="0">
                <a:latin typeface="Lucida Sans Unicode" pitchFamily="34" charset="0"/>
              </a:rPr>
              <a:t>Връзката между субсидиите и инвестициите в отглеждане на млади дръвчета и животни е отрицателна</a:t>
            </a:r>
          </a:p>
          <a:p>
            <a:pPr marL="365125" indent="-255588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bg-BG" dirty="0">
                <a:latin typeface="Lucida Sans Unicode" pitchFamily="34" charset="0"/>
              </a:rPr>
              <a:t>Редица научни изследвания за прилагането на СЕПП в новите страни членки показват сходни ефекти</a:t>
            </a:r>
          </a:p>
          <a:p>
            <a:pPr marL="365125" indent="-255588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bg-BG" dirty="0">
                <a:latin typeface="Lucida Sans Unicode" pitchFamily="34" charset="0"/>
              </a:rPr>
              <a:t>Ф</a:t>
            </a:r>
            <a:r>
              <a:rPr lang="bg-BG" dirty="0" smtClean="0">
                <a:latin typeface="Lucida Sans Unicode" pitchFamily="34" charset="0"/>
              </a:rPr>
              <a:t>ермерите </a:t>
            </a:r>
            <a:r>
              <a:rPr lang="bg-BG" dirty="0">
                <a:latin typeface="Lucida Sans Unicode" pitchFamily="34" charset="0"/>
              </a:rPr>
              <a:t>определят като основен проблем по-високите субсидии в други държави членки (проучване на ИПИ)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350000"/>
            <a:ext cx="1676400" cy="50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И.П.И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Институт за пазарна икономика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1871662"/>
          </a:xfrm>
        </p:spPr>
        <p:txBody>
          <a:bodyPr/>
          <a:lstStyle/>
          <a:p>
            <a:r>
              <a:rPr lang="bg-BG" dirty="0" smtClean="0"/>
              <a:t>Националните доплащания за животни нараснаха двойно за четири години от 53 млн. лв. през 2009 г. до 112 млн. лв. през 2012 г.</a:t>
            </a:r>
          </a:p>
          <a:p>
            <a:r>
              <a:rPr lang="bg-BG" dirty="0" smtClean="0"/>
              <a:t>Но има ли ефект плащането на глава животно?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g-BG" dirty="0" smtClean="0"/>
              <a:t>Неравнопоставенността между секторите наложи отделянето на национални средства</a:t>
            </a:r>
            <a:endParaRPr lang="bg-BG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447800" y="3200400"/>
          <a:ext cx="64008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Повишено търсене на земя – </a:t>
            </a:r>
            <a:r>
              <a:rPr lang="bg-BG" b="1" dirty="0" smtClean="0"/>
              <a:t>250% </a:t>
            </a:r>
            <a:r>
              <a:rPr lang="bg-BG" dirty="0" smtClean="0"/>
              <a:t>ръст на общите арендни плащания в земеделието и </a:t>
            </a:r>
            <a:r>
              <a:rPr lang="bg-BG" b="1" dirty="0" smtClean="0"/>
              <a:t>133%</a:t>
            </a:r>
            <a:r>
              <a:rPr lang="bg-BG" dirty="0" smtClean="0"/>
              <a:t> ръст на цената на земята</a:t>
            </a:r>
          </a:p>
          <a:p>
            <a:r>
              <a:rPr lang="bg-BG" dirty="0" smtClean="0"/>
              <a:t>Засилена концентрацията в земеползването – 4900 стопанства (2% от всички) обработват 84% от земята</a:t>
            </a:r>
          </a:p>
          <a:p>
            <a:r>
              <a:rPr lang="bg-BG" dirty="0" smtClean="0"/>
              <a:t>Субсидиите не изпълняват основната си роля – подкрепа на доходите. 6,5% от бенефициентите получават 78% от средствата</a:t>
            </a:r>
          </a:p>
          <a:p>
            <a:endParaRPr lang="bg-BG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g-BG" dirty="0" smtClean="0"/>
              <a:t>Ефектите от прилагането на СЕПП през 2007-2013 г. са противоречиви</a:t>
            </a:r>
            <a:endParaRPr lang="bg-B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4191000"/>
          <a:ext cx="8458200" cy="1892174"/>
        </p:xfrm>
        <a:graphic>
          <a:graphicData uri="http://schemas.openxmlformats.org/drawingml/2006/table">
            <a:tbl>
              <a:tblPr/>
              <a:tblGrid>
                <a:gridCol w="1936750"/>
                <a:gridCol w="1054100"/>
                <a:gridCol w="1311275"/>
                <a:gridCol w="1444625"/>
                <a:gridCol w="1576388"/>
                <a:gridCol w="1135062"/>
              </a:tblGrid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Разпределение на ДП в България през 2011 г.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&lt;1250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1250&lt;10 000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10 000&lt;50 000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50 000&lt;150 000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&gt;150 000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% от получателите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79%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14%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4%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1,5%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1%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% от ДП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6%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16%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24%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32%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22%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9" name="TextBox 4"/>
          <p:cNvSpPr txBox="1">
            <a:spLocks noChangeArrowheads="1"/>
          </p:cNvSpPr>
          <p:nvPr/>
        </p:nvSpPr>
        <p:spPr bwMode="auto">
          <a:xfrm>
            <a:off x="5562600" y="6248400"/>
            <a:ext cx="27432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1000" i="1">
                <a:latin typeface="Lucida Sans Unicode" pitchFamily="34" charset="0"/>
              </a:rPr>
              <a:t>Източник: Report on the distribution of direct aids to agricultural producers (financial year 2011)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350000"/>
            <a:ext cx="1676400" cy="50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И.П.И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Институт за пазарна икономика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dirty="0" smtClean="0"/>
              <a:t>ОСП следва да обслужва цели както на общностно, така и на национално ниво </a:t>
            </a:r>
            <a:endParaRPr lang="bg-BG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1600200"/>
          <a:ext cx="8153400" cy="3157525"/>
        </p:xfrm>
        <a:graphic>
          <a:graphicData uri="http://schemas.openxmlformats.org/drawingml/2006/table">
            <a:tbl>
              <a:tblPr/>
              <a:tblGrid>
                <a:gridCol w="4076700"/>
                <a:gridCol w="4076700"/>
              </a:tblGrid>
              <a:tr h="4598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Цели на ОСП</a:t>
                      </a:r>
                      <a:endParaRPr lang="bg-B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Национални цели</a:t>
                      </a:r>
                      <a:endParaRPr lang="bg-B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449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Calibri"/>
                          <a:ea typeface="Calibri"/>
                          <a:cs typeface="Times New Roman"/>
                        </a:rPr>
                        <a:t>Подобряване конкурентоспособността</a:t>
                      </a:r>
                      <a:endParaRPr lang="bg-B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Calibri"/>
                          <a:ea typeface="Calibri"/>
                          <a:cs typeface="Times New Roman"/>
                        </a:rPr>
                        <a:t>Повишаване БДС на единица площ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Calibri"/>
                          <a:ea typeface="Calibri"/>
                          <a:cs typeface="Times New Roman"/>
                        </a:rPr>
                        <a:t>Устойчиво управление на ресурсите</a:t>
                      </a:r>
                      <a:endParaRPr lang="bg-B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Calibri"/>
                          <a:ea typeface="Calibri"/>
                          <a:cs typeface="Times New Roman"/>
                        </a:rPr>
                        <a:t>По-балансирано развитие на стопанствата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Calibri"/>
                          <a:ea typeface="Calibri"/>
                          <a:cs typeface="Times New Roman"/>
                        </a:rPr>
                        <a:t>Балансирано развитие на селските райони</a:t>
                      </a:r>
                      <a:endParaRPr lang="bg-B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Calibri"/>
                          <a:ea typeface="Calibri"/>
                          <a:cs typeface="Times New Roman"/>
                        </a:rPr>
                        <a:t>Подобряване качеството на стадата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7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Calibri"/>
                          <a:ea typeface="Calibri"/>
                          <a:cs typeface="Times New Roman"/>
                        </a:rPr>
                        <a:t>Сигурност на доставките</a:t>
                      </a:r>
                      <a:endParaRPr lang="bg-B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Calibri"/>
                          <a:ea typeface="Calibri"/>
                          <a:cs typeface="Times New Roman"/>
                        </a:rPr>
                        <a:t>По-равномерно разпределение на подпомагането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8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Calibri"/>
                          <a:ea typeface="Calibri"/>
                          <a:cs typeface="Times New Roman"/>
                        </a:rPr>
                        <a:t>Опростяване на ОСП</a:t>
                      </a:r>
                      <a:endParaRPr lang="bg-BG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Calibri"/>
                          <a:ea typeface="Calibri"/>
                          <a:cs typeface="Times New Roman"/>
                        </a:rPr>
                        <a:t>По-висока </a:t>
                      </a:r>
                      <a:r>
                        <a:rPr lang="bg-BG" sz="1800" b="1" dirty="0" smtClean="0">
                          <a:latin typeface="Calibri"/>
                          <a:ea typeface="Calibri"/>
                          <a:cs typeface="Times New Roman"/>
                        </a:rPr>
                        <a:t>инвестиционна </a:t>
                      </a:r>
                      <a:r>
                        <a:rPr lang="bg-BG" sz="1800" b="1" dirty="0">
                          <a:latin typeface="Calibri"/>
                          <a:ea typeface="Calibri"/>
                          <a:cs typeface="Times New Roman"/>
                        </a:rPr>
                        <a:t>активност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350000"/>
            <a:ext cx="1676400" cy="50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И.П.И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Институт за пазарна икономика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1"/>
          <p:cNvSpPr>
            <a:spLocks noGrp="1"/>
          </p:cNvSpPr>
          <p:nvPr>
            <p:ph idx="1"/>
          </p:nvPr>
        </p:nvSpPr>
        <p:spPr>
          <a:xfrm>
            <a:off x="609600" y="2438400"/>
            <a:ext cx="3962400" cy="28194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bg-BG" smtClean="0"/>
              <a:t>Задължителни схеми:</a:t>
            </a:r>
          </a:p>
          <a:p>
            <a:r>
              <a:rPr lang="bg-BG" smtClean="0"/>
              <a:t>Плащане на площ</a:t>
            </a:r>
          </a:p>
          <a:p>
            <a:r>
              <a:rPr lang="bg-BG" smtClean="0"/>
              <a:t>“Зелено” плащане</a:t>
            </a:r>
          </a:p>
          <a:p>
            <a:r>
              <a:rPr lang="bg-BG" smtClean="0"/>
              <a:t>Млад фермер</a:t>
            </a:r>
          </a:p>
          <a:p>
            <a:r>
              <a:rPr lang="bg-BG" smtClean="0"/>
              <a:t>Минимален таван от 5% на плащанията над €150 000</a:t>
            </a:r>
          </a:p>
          <a:p>
            <a:endParaRPr lang="bg-BG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g-BG" dirty="0" smtClean="0"/>
              <a:t>Възможностите за гъвкавост, които новата ОСП предоставя са значителни:</a:t>
            </a:r>
            <a:endParaRPr lang="bg-BG" dirty="0"/>
          </a:p>
        </p:txBody>
      </p:sp>
      <p:sp>
        <p:nvSpPr>
          <p:cNvPr id="21507" name="Content Placeholder 1"/>
          <p:cNvSpPr txBox="1">
            <a:spLocks/>
          </p:cNvSpPr>
          <p:nvPr/>
        </p:nvSpPr>
        <p:spPr bwMode="auto">
          <a:xfrm>
            <a:off x="4572000" y="2438400"/>
            <a:ext cx="4114800" cy="281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65125" indent="-255588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bg-BG">
                <a:latin typeface="Lucida Sans Unicode" pitchFamily="34" charset="0"/>
              </a:rPr>
              <a:t>Доброволни схеми:</a:t>
            </a:r>
          </a:p>
          <a:p>
            <a:pPr marL="365125" indent="-255588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bg-BG">
                <a:latin typeface="Lucida Sans Unicode" pitchFamily="34" charset="0"/>
              </a:rPr>
              <a:t>Преразпределително плащане</a:t>
            </a:r>
          </a:p>
          <a:p>
            <a:pPr marL="365125" indent="-255588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bg-BG">
                <a:latin typeface="Lucida Sans Unicode" pitchFamily="34" charset="0"/>
              </a:rPr>
              <a:t>Обвързано с производството</a:t>
            </a:r>
          </a:p>
          <a:p>
            <a:pPr marL="365125" indent="-255588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bg-BG">
                <a:latin typeface="Lucida Sans Unicode" pitchFamily="34" charset="0"/>
              </a:rPr>
              <a:t>Необлагодетелствани райони</a:t>
            </a:r>
          </a:p>
          <a:p>
            <a:pPr marL="365125" indent="-255588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bg-BG">
              <a:latin typeface="Lucida Sans Unicode" pitchFamily="34" charset="0"/>
            </a:endParaRPr>
          </a:p>
        </p:txBody>
      </p:sp>
      <p:sp>
        <p:nvSpPr>
          <p:cNvPr id="21508" name="Content Placeholder 1"/>
          <p:cNvSpPr txBox="1">
            <a:spLocks/>
          </p:cNvSpPr>
          <p:nvPr/>
        </p:nvSpPr>
        <p:spPr bwMode="auto">
          <a:xfrm>
            <a:off x="609600" y="1447800"/>
            <a:ext cx="8077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65125" indent="-255588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bg-BG">
                <a:latin typeface="Lucida Sans Unicode" pitchFamily="34" charset="0"/>
              </a:rPr>
              <a:t>Възможност за прехвърляне на 15% от средствата за ДП към ПРСР или на 25% от средствата по ПРСР към ДП</a:t>
            </a:r>
          </a:p>
        </p:txBody>
      </p:sp>
      <p:sp>
        <p:nvSpPr>
          <p:cNvPr id="21509" name="Content Placeholder 1"/>
          <p:cNvSpPr txBox="1">
            <a:spLocks/>
          </p:cNvSpPr>
          <p:nvPr/>
        </p:nvSpPr>
        <p:spPr bwMode="auto">
          <a:xfrm>
            <a:off x="609600" y="5257800"/>
            <a:ext cx="8077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65125" indent="-255588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bg-BG">
                <a:latin typeface="Lucida Sans Unicode" pitchFamily="34" charset="0"/>
              </a:rPr>
              <a:t>Или заместваща останалите схеми Опростена схема за малки стопанства (до 5 ха) – от €500 до €1250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350000"/>
            <a:ext cx="1676400" cy="50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И.П.И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Институт за пазарна икономика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g-BG" dirty="0" smtClean="0"/>
              <a:t>Вариант І – „Колкото повече – толкова повече” (субсидии)</a:t>
            </a:r>
            <a:endParaRPr lang="bg-B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524000"/>
          <a:ext cx="7924798" cy="4419600"/>
        </p:xfrm>
        <a:graphic>
          <a:graphicData uri="http://schemas.openxmlformats.org/drawingml/2006/table">
            <a:tbl>
              <a:tblPr/>
              <a:tblGrid>
                <a:gridCol w="225268"/>
                <a:gridCol w="5071399"/>
                <a:gridCol w="2628131"/>
              </a:tblGrid>
              <a:tr h="3606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#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Изходни параметри</a:t>
                      </a: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Финансов ефект</a:t>
                      </a: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173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Прехвърляне на 25% от средствата по ПРСР </a:t>
                      </a:r>
                      <a:endParaRPr lang="bg-BG" sz="16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за директни </a:t>
                      </a:r>
                      <a:r>
                        <a:rPr lang="bg-BG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плащания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ДП – 1,72 млрд. лв. на година след 2016 г.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ПРСР – 492 млн. лв. на година </a:t>
                      </a:r>
                      <a:r>
                        <a:rPr lang="bg-BG" sz="16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след 2016 </a:t>
                      </a:r>
                      <a:r>
                        <a:rPr lang="bg-BG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г.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Плащане на площ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227 лева на хектар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„Зелено” плащане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147 лева на хектар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Преразпределително плащане за първите 30 хектара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148 лева на хектар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5% таван на плащанията над 150 000 евро</a:t>
                      </a:r>
                      <a:endParaRPr lang="bg-BG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3,45 млн. лв./г. към ПРСР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Млади фермери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57 лева на хектар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Calibri"/>
                          <a:ea typeface="Calibri"/>
                          <a:cs typeface="Times New Roman"/>
                        </a:rPr>
                        <a:t>Плащания, обвързани с производството (на глава животно </a:t>
                      </a: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или количество </a:t>
                      </a:r>
                      <a:r>
                        <a:rPr lang="bg-BG" sz="1600" dirty="0">
                          <a:latin typeface="Calibri"/>
                          <a:ea typeface="Calibri"/>
                          <a:cs typeface="Times New Roman"/>
                        </a:rPr>
                        <a:t>произведена </a:t>
                      </a: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продукция)  </a:t>
                      </a:r>
                      <a:endParaRPr lang="bg-BG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latin typeface="Calibri"/>
                          <a:ea typeface="Calibri"/>
                          <a:cs typeface="Times New Roman"/>
                        </a:rPr>
                        <a:t>222,8 </a:t>
                      </a:r>
                      <a:r>
                        <a:rPr lang="bg-BG" sz="1600" dirty="0">
                          <a:latin typeface="Calibri"/>
                          <a:ea typeface="Calibri"/>
                          <a:cs typeface="Times New Roman"/>
                        </a:rPr>
                        <a:t>млн. лв. на година след 2016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latin typeface="Calibri"/>
                          <a:ea typeface="Calibri"/>
                          <a:cs typeface="Times New Roman"/>
                        </a:rPr>
                        <a:t>Плащане за малки фермери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Calibri"/>
                          <a:ea typeface="Calibri"/>
                          <a:cs typeface="Times New Roman"/>
                        </a:rPr>
                        <a:t>463 лева на хектар (до 5 ха)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350000"/>
            <a:ext cx="1676400" cy="50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И.П.И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Институт за пазарна икономика</a:t>
            </a:r>
          </a:p>
        </p:txBody>
      </p:sp>
      <p:sp>
        <p:nvSpPr>
          <p:cNvPr id="22573" name="TextBox 5"/>
          <p:cNvSpPr txBox="1">
            <a:spLocks noChangeArrowheads="1"/>
          </p:cNvSpPr>
          <p:nvPr/>
        </p:nvSpPr>
        <p:spPr bwMode="auto">
          <a:xfrm>
            <a:off x="7391400" y="6248400"/>
            <a:ext cx="1143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1000" i="1">
                <a:latin typeface="Lucida Sans Unicode" pitchFamily="34" charset="0"/>
              </a:rPr>
              <a:t>Източник: ИПИ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2502</TotalTime>
  <Words>1733</Words>
  <Application>Microsoft Office PowerPoint</Application>
  <PresentationFormat>On-screen Show (4:3)</PresentationFormat>
  <Paragraphs>355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Възможности за моделиране на новата ОСП през 2015-2020 г.</vt:lpstr>
      <vt:lpstr>Българското селско стопанство може да усвои над 15 млрд. лв. до 2020 г. </vt:lpstr>
      <vt:lpstr>Субсидиите изглежда нямат положително влияние върху Брутната добавена стойност</vt:lpstr>
      <vt:lpstr>СЕПП води до неравнопоставеност между отделните сектори и изкривява стимулите</vt:lpstr>
      <vt:lpstr>Неравнопоставенността между секторите наложи отделянето на национални средства</vt:lpstr>
      <vt:lpstr>Ефектите от прилагането на СЕПП през 2007-2013 г. са противоречиви</vt:lpstr>
      <vt:lpstr>ОСП следва да обслужва цели както на общностно, така и на национално ниво </vt:lpstr>
      <vt:lpstr>Възможностите за гъвкавост, които новата ОСП предоставя са значителни:</vt:lpstr>
      <vt:lpstr>Вариант І – „Колкото повече – толкова повече” (субсидии)</vt:lpstr>
      <vt:lpstr>Подобрение се очаква по една от заложените цели, а по четири - влошаване</vt:lpstr>
      <vt:lpstr>Очаквани ефекти:</vt:lpstr>
      <vt:lpstr>Вариант ІІ – „Най-малкото съпротивление” </vt:lpstr>
      <vt:lpstr>Неутрален откъм ефекти – не се очаква значително подобрение или влошаване</vt:lpstr>
      <vt:lpstr>Очаквани ефекти:</vt:lpstr>
      <vt:lpstr> Вариант ІІІ – „Повече инвестиции и проектно финансиране” </vt:lpstr>
      <vt:lpstr>Очакваме подобрение по всички основни цели – национални и на ниво ЕС</vt:lpstr>
      <vt:lpstr>Очаквани ефекти:</vt:lpstr>
      <vt:lpstr>Изводи и препоръки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РЕГИОНАЛНИ ПРОФИЛИ: показатели за развитие 2012 www.regionalprofiles.bg</dc:title>
  <dc:creator>Office</dc:creator>
  <cp:lastModifiedBy>user</cp:lastModifiedBy>
  <cp:revision>177</cp:revision>
  <dcterms:created xsi:type="dcterms:W3CDTF">2006-08-16T00:00:00Z</dcterms:created>
  <dcterms:modified xsi:type="dcterms:W3CDTF">2013-12-13T10:15:11Z</dcterms:modified>
</cp:coreProperties>
</file>